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56" r:id="rId3"/>
    <p:sldId id="258" r:id="rId4"/>
    <p:sldId id="283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85" r:id="rId21"/>
    <p:sldId id="275" r:id="rId22"/>
    <p:sldId id="284" r:id="rId23"/>
    <p:sldId id="276" r:id="rId24"/>
    <p:sldId id="277" r:id="rId25"/>
    <p:sldId id="278" r:id="rId26"/>
    <p:sldId id="279" r:id="rId27"/>
    <p:sldId id="280" r:id="rId28"/>
    <p:sldId id="281" r:id="rId29"/>
    <p:sldId id="282" r:id="rId30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RT www.Win2Farsi.com" initials="Mw" lastIdx="0" clrIdx="0">
    <p:extLst>
      <p:ext uri="{19B8F6BF-5375-455C-9EA6-DF929625EA0E}">
        <p15:presenceInfo xmlns:p15="http://schemas.microsoft.com/office/powerpoint/2012/main" userId="MRT www.Win2Farsi.co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0"/>
    <a:srgbClr val="E7F9FF"/>
    <a:srgbClr val="ABE9FF"/>
    <a:srgbClr val="00A1DA"/>
    <a:srgbClr val="FFFFFF"/>
    <a:srgbClr val="61D6FF"/>
    <a:srgbClr val="01BCFF"/>
    <a:srgbClr val="37CBFF"/>
    <a:srgbClr val="00A7E2"/>
    <a:srgbClr val="FF65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8BE881-14C2-48DE-A7DB-616DAA60EC1B}" type="doc">
      <dgm:prSet loTypeId="urn:microsoft.com/office/officeart/2005/8/layout/radial6" loCatId="cycle" qsTypeId="urn:microsoft.com/office/officeart/2005/8/quickstyle/3d1" qsCatId="3D" csTypeId="urn:microsoft.com/office/officeart/2005/8/colors/accent5_2" csCatId="accent5" phldr="1"/>
      <dgm:spPr/>
      <dgm:t>
        <a:bodyPr/>
        <a:lstStyle/>
        <a:p>
          <a:pPr rtl="1"/>
          <a:endParaRPr lang="fa-IR"/>
        </a:p>
      </dgm:t>
    </dgm:pt>
    <dgm:pt modelId="{6A2A4839-BE94-4250-BA53-9407266D3AFA}">
      <dgm:prSet phldrT="[Text]"/>
      <dgm:spPr/>
      <dgm:t>
        <a:bodyPr/>
        <a:lstStyle/>
        <a:p>
          <a:pPr rtl="1"/>
          <a:r>
            <a:rPr lang="fa-I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دانشگاه علوم پزشکی</a:t>
          </a:r>
          <a:endParaRPr lang="fa-I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FA562B-4836-4861-B2F5-3E085B5BAC73}" type="parTrans" cxnId="{3471F9DB-D3A7-4E46-BDC4-373D845B762C}">
      <dgm:prSet/>
      <dgm:spPr/>
      <dgm:t>
        <a:bodyPr/>
        <a:lstStyle/>
        <a:p>
          <a:pPr rtl="1"/>
          <a:endParaRPr lang="fa-IR"/>
        </a:p>
      </dgm:t>
    </dgm:pt>
    <dgm:pt modelId="{40222D14-C38A-454A-ACBD-102B1B3D8AF6}" type="sibTrans" cxnId="{3471F9DB-D3A7-4E46-BDC4-373D845B762C}">
      <dgm:prSet/>
      <dgm:spPr/>
      <dgm:t>
        <a:bodyPr/>
        <a:lstStyle/>
        <a:p>
          <a:pPr rtl="1"/>
          <a:endParaRPr lang="fa-IR"/>
        </a:p>
      </dgm:t>
    </dgm:pt>
    <dgm:pt modelId="{A28C0ADD-BE7F-44CE-9165-9E15C8F06F85}">
      <dgm:prSet phldrT="[Text]" custT="1"/>
      <dgm:spPr/>
      <dgm:t>
        <a:bodyPr/>
        <a:lstStyle/>
        <a:p>
          <a:pPr rtl="1"/>
          <a:r>
            <a:rPr lang="fa-IR" sz="2400" b="1" dirty="0" smtClean="0">
              <a:solidFill>
                <a:srgbClr val="FF656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دانشکده پرستاری و مامایی</a:t>
          </a:r>
          <a:endParaRPr lang="fa-IR" sz="2400" b="1" dirty="0">
            <a:solidFill>
              <a:srgbClr val="FF6565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FBF0E63-99EA-41CA-8CA4-E8810A825ECB}" type="parTrans" cxnId="{79BABCBB-F043-4F48-A632-DEDDAB36AED4}">
      <dgm:prSet/>
      <dgm:spPr/>
      <dgm:t>
        <a:bodyPr/>
        <a:lstStyle/>
        <a:p>
          <a:pPr rtl="1"/>
          <a:endParaRPr lang="fa-IR"/>
        </a:p>
      </dgm:t>
    </dgm:pt>
    <dgm:pt modelId="{30AF9BA0-2FB5-4DE0-8395-C56549311938}" type="sibTrans" cxnId="{79BABCBB-F043-4F48-A632-DEDDAB36AED4}">
      <dgm:prSet/>
      <dgm:spPr/>
      <dgm:t>
        <a:bodyPr/>
        <a:lstStyle/>
        <a:p>
          <a:pPr rtl="1"/>
          <a:endParaRPr lang="fa-IR"/>
        </a:p>
      </dgm:t>
    </dgm:pt>
    <dgm:pt modelId="{0EB062DF-E769-4950-B1A5-9C157F41AA21}">
      <dgm:prSet phldrT="[Text]" custT="1"/>
      <dgm:spPr/>
      <dgm:t>
        <a:bodyPr/>
        <a:lstStyle/>
        <a:p>
          <a:pPr rtl="1"/>
          <a:r>
            <a:rPr lang="fa-IR" sz="2400" smtClean="0"/>
            <a:t>دانشکده پیراپزشکی</a:t>
          </a:r>
          <a:endParaRPr lang="fa-IR" sz="2400"/>
        </a:p>
      </dgm:t>
    </dgm:pt>
    <dgm:pt modelId="{E32EF939-7200-4A61-97FB-C44CAD986485}" type="parTrans" cxnId="{EEACEAE3-5F02-440A-AFB3-D4131F14A5C3}">
      <dgm:prSet/>
      <dgm:spPr/>
      <dgm:t>
        <a:bodyPr/>
        <a:lstStyle/>
        <a:p>
          <a:pPr rtl="1"/>
          <a:endParaRPr lang="fa-IR"/>
        </a:p>
      </dgm:t>
    </dgm:pt>
    <dgm:pt modelId="{9E24ED58-8E8E-4C39-B21F-C809F1682DFC}" type="sibTrans" cxnId="{EEACEAE3-5F02-440A-AFB3-D4131F14A5C3}">
      <dgm:prSet/>
      <dgm:spPr/>
      <dgm:t>
        <a:bodyPr/>
        <a:lstStyle/>
        <a:p>
          <a:pPr rtl="1"/>
          <a:endParaRPr lang="fa-IR"/>
        </a:p>
      </dgm:t>
    </dgm:pt>
    <dgm:pt modelId="{31E3621F-897A-4F2C-8F6A-EE8F3E14A63C}">
      <dgm:prSet phldrT="[Text]" custT="1"/>
      <dgm:spPr/>
      <dgm:t>
        <a:bodyPr/>
        <a:lstStyle/>
        <a:p>
          <a:pPr rtl="1"/>
          <a:r>
            <a:rPr lang="fa-IR" sz="2400" dirty="0" smtClean="0"/>
            <a:t>دانشکده توانبخشی</a:t>
          </a:r>
          <a:r>
            <a:rPr lang="en-US" sz="2400" dirty="0" smtClean="0"/>
            <a:t> </a:t>
          </a:r>
          <a:r>
            <a:rPr lang="fa-IR" sz="2400" dirty="0" smtClean="0"/>
            <a:t>و علوم نوین</a:t>
          </a:r>
          <a:endParaRPr lang="fa-IR" sz="2400" dirty="0"/>
        </a:p>
      </dgm:t>
    </dgm:pt>
    <dgm:pt modelId="{D6B60D43-9ED8-4B9D-B7F4-6DB6B063D4E1}" type="parTrans" cxnId="{28915B42-727F-4EC7-8229-AB162A33E854}">
      <dgm:prSet/>
      <dgm:spPr/>
      <dgm:t>
        <a:bodyPr/>
        <a:lstStyle/>
        <a:p>
          <a:pPr rtl="1"/>
          <a:endParaRPr lang="fa-IR"/>
        </a:p>
      </dgm:t>
    </dgm:pt>
    <dgm:pt modelId="{78AEB057-5883-481F-A65D-DB045CBB8014}" type="sibTrans" cxnId="{28915B42-727F-4EC7-8229-AB162A33E854}">
      <dgm:prSet/>
      <dgm:spPr/>
      <dgm:t>
        <a:bodyPr/>
        <a:lstStyle/>
        <a:p>
          <a:pPr rtl="1"/>
          <a:endParaRPr lang="fa-IR"/>
        </a:p>
      </dgm:t>
    </dgm:pt>
    <dgm:pt modelId="{3AE574D6-EDBB-4845-B57B-72A4BBF675B6}">
      <dgm:prSet phldrT="[Text]" custT="1"/>
      <dgm:spPr/>
      <dgm:t>
        <a:bodyPr/>
        <a:lstStyle/>
        <a:p>
          <a:pPr rtl="1"/>
          <a:r>
            <a:rPr lang="fa-IR" sz="2000" dirty="0" smtClean="0"/>
            <a:t>دانشکده مدیریت و اطلاع رسانی</a:t>
          </a:r>
          <a:endParaRPr lang="fa-IR" sz="2000" dirty="0"/>
        </a:p>
      </dgm:t>
    </dgm:pt>
    <dgm:pt modelId="{9A912872-BC36-452B-998A-98AF377D5735}" type="parTrans" cxnId="{DE34E421-35EE-4315-B740-F8EEC668E8F6}">
      <dgm:prSet/>
      <dgm:spPr/>
      <dgm:t>
        <a:bodyPr/>
        <a:lstStyle/>
        <a:p>
          <a:pPr rtl="1"/>
          <a:endParaRPr lang="fa-IR"/>
        </a:p>
      </dgm:t>
    </dgm:pt>
    <dgm:pt modelId="{4CA3CA9D-05AD-49EF-8BBD-08389C9CD776}" type="sibTrans" cxnId="{DE34E421-35EE-4315-B740-F8EEC668E8F6}">
      <dgm:prSet/>
      <dgm:spPr/>
      <dgm:t>
        <a:bodyPr/>
        <a:lstStyle/>
        <a:p>
          <a:pPr rtl="1"/>
          <a:endParaRPr lang="fa-IR"/>
        </a:p>
      </dgm:t>
    </dgm:pt>
    <dgm:pt modelId="{104BFCD5-9E1F-4408-BD9C-BB815222719F}">
      <dgm:prSet phldrT="[Text]" custT="1"/>
      <dgm:spPr/>
      <dgm:t>
        <a:bodyPr/>
        <a:lstStyle/>
        <a:p>
          <a:pPr rtl="1"/>
          <a:r>
            <a:rPr lang="fa-IR" sz="2400" smtClean="0"/>
            <a:t>دانشکده دندانپزشکی</a:t>
          </a:r>
          <a:endParaRPr lang="fa-IR" sz="2400"/>
        </a:p>
      </dgm:t>
    </dgm:pt>
    <dgm:pt modelId="{5EC961CB-9E40-4AE7-80C3-80D9C4D96E4F}" type="parTrans" cxnId="{039CA65F-1090-4E5C-A926-0E2200889C3D}">
      <dgm:prSet/>
      <dgm:spPr/>
      <dgm:t>
        <a:bodyPr/>
        <a:lstStyle/>
        <a:p>
          <a:pPr rtl="1"/>
          <a:endParaRPr lang="fa-IR"/>
        </a:p>
      </dgm:t>
    </dgm:pt>
    <dgm:pt modelId="{11FE9F5B-CE93-48FD-92D8-B856705C58A7}" type="sibTrans" cxnId="{039CA65F-1090-4E5C-A926-0E2200889C3D}">
      <dgm:prSet/>
      <dgm:spPr/>
      <dgm:t>
        <a:bodyPr/>
        <a:lstStyle/>
        <a:p>
          <a:pPr rtl="1"/>
          <a:endParaRPr lang="fa-IR"/>
        </a:p>
      </dgm:t>
    </dgm:pt>
    <dgm:pt modelId="{7E86B8D4-CEB9-4EA3-AE95-5B248C205790}">
      <dgm:prSet phldrT="[Text]" phldr="1"/>
      <dgm:spPr/>
      <dgm:t>
        <a:bodyPr/>
        <a:lstStyle/>
        <a:p>
          <a:pPr rtl="1"/>
          <a:endParaRPr lang="fa-IR"/>
        </a:p>
      </dgm:t>
    </dgm:pt>
    <dgm:pt modelId="{3D98FBD6-F1A2-4813-9327-8A73CE53FC95}" type="parTrans" cxnId="{31D9C67B-D00B-4D1C-94D1-5D482162AF77}">
      <dgm:prSet/>
      <dgm:spPr/>
      <dgm:t>
        <a:bodyPr/>
        <a:lstStyle/>
        <a:p>
          <a:pPr rtl="1"/>
          <a:endParaRPr lang="fa-IR"/>
        </a:p>
      </dgm:t>
    </dgm:pt>
    <dgm:pt modelId="{2F6A6F6F-CDF0-45C1-87E7-86AF5797F90F}" type="sibTrans" cxnId="{31D9C67B-D00B-4D1C-94D1-5D482162AF77}">
      <dgm:prSet/>
      <dgm:spPr/>
      <dgm:t>
        <a:bodyPr/>
        <a:lstStyle/>
        <a:p>
          <a:pPr rtl="1"/>
          <a:endParaRPr lang="fa-IR"/>
        </a:p>
      </dgm:t>
    </dgm:pt>
    <dgm:pt modelId="{B7769CFA-6CAF-46AA-B034-673B501E4F78}">
      <dgm:prSet phldrT="[Text]" custT="1"/>
      <dgm:spPr/>
      <dgm:t>
        <a:bodyPr/>
        <a:lstStyle/>
        <a:p>
          <a:pPr rtl="1"/>
          <a:r>
            <a:rPr lang="fa-IR" sz="2400" smtClean="0"/>
            <a:t>دانشکده داروسازی</a:t>
          </a:r>
          <a:endParaRPr lang="fa-IR" sz="2400"/>
        </a:p>
      </dgm:t>
    </dgm:pt>
    <dgm:pt modelId="{9C40E293-FD52-4D1C-8883-71C9F43F5436}" type="parTrans" cxnId="{1D31D6BA-E83F-4005-B789-AD979F1D165D}">
      <dgm:prSet/>
      <dgm:spPr/>
      <dgm:t>
        <a:bodyPr/>
        <a:lstStyle/>
        <a:p>
          <a:pPr rtl="1"/>
          <a:endParaRPr lang="fa-IR"/>
        </a:p>
      </dgm:t>
    </dgm:pt>
    <dgm:pt modelId="{D6312D72-CFA8-491D-931C-FF476B615FC6}" type="sibTrans" cxnId="{1D31D6BA-E83F-4005-B789-AD979F1D165D}">
      <dgm:prSet/>
      <dgm:spPr/>
      <dgm:t>
        <a:bodyPr/>
        <a:lstStyle/>
        <a:p>
          <a:pPr rtl="1"/>
          <a:endParaRPr lang="fa-IR"/>
        </a:p>
      </dgm:t>
    </dgm:pt>
    <dgm:pt modelId="{7A24283C-BECD-41E7-9AE4-6E4AD106BBCC}">
      <dgm:prSet phldrT="[Text]" custT="1"/>
      <dgm:spPr/>
      <dgm:t>
        <a:bodyPr/>
        <a:lstStyle/>
        <a:p>
          <a:pPr rtl="1"/>
          <a:r>
            <a:rPr lang="fa-IR" sz="2000" dirty="0" smtClean="0"/>
            <a:t>دانشکده </a:t>
          </a:r>
          <a:r>
            <a:rPr lang="fa-IR" sz="1800" dirty="0" smtClean="0"/>
            <a:t>تغذیه</a:t>
          </a:r>
          <a:r>
            <a:rPr lang="fa-IR" sz="2000" dirty="0" smtClean="0"/>
            <a:t> و علوم غذایی</a:t>
          </a:r>
          <a:endParaRPr lang="fa-IR" sz="2000" dirty="0"/>
        </a:p>
      </dgm:t>
    </dgm:pt>
    <dgm:pt modelId="{64A4A376-4DAB-4DA1-B50D-CD81FCC60BF6}" type="parTrans" cxnId="{59EA9198-8757-4403-B606-96148FF26EB8}">
      <dgm:prSet/>
      <dgm:spPr/>
      <dgm:t>
        <a:bodyPr/>
        <a:lstStyle/>
        <a:p>
          <a:pPr rtl="1"/>
          <a:endParaRPr lang="fa-IR"/>
        </a:p>
      </dgm:t>
    </dgm:pt>
    <dgm:pt modelId="{4BA7F821-2CE2-4E9D-9B26-A73E714B91E2}" type="sibTrans" cxnId="{59EA9198-8757-4403-B606-96148FF26EB8}">
      <dgm:prSet/>
      <dgm:spPr/>
      <dgm:t>
        <a:bodyPr/>
        <a:lstStyle/>
        <a:p>
          <a:pPr rtl="1"/>
          <a:endParaRPr lang="fa-IR"/>
        </a:p>
      </dgm:t>
    </dgm:pt>
    <dgm:pt modelId="{8AEA01F2-01C4-438A-B06E-42F4DD438320}">
      <dgm:prSet phldrT="[Text]" custT="1"/>
      <dgm:spPr/>
      <dgm:t>
        <a:bodyPr/>
        <a:lstStyle/>
        <a:p>
          <a:pPr rtl="1"/>
          <a:r>
            <a:rPr lang="fa-IR" sz="2400" smtClean="0"/>
            <a:t>دانشکده بهداشت</a:t>
          </a:r>
          <a:endParaRPr lang="fa-IR" sz="2400"/>
        </a:p>
      </dgm:t>
    </dgm:pt>
    <dgm:pt modelId="{3F1620EF-AF21-42FC-A38D-A8A7E9536E81}" type="parTrans" cxnId="{54D45E72-574E-4946-BEFF-3F6E46E2EDC3}">
      <dgm:prSet/>
      <dgm:spPr/>
      <dgm:t>
        <a:bodyPr/>
        <a:lstStyle/>
        <a:p>
          <a:pPr rtl="1"/>
          <a:endParaRPr lang="fa-IR"/>
        </a:p>
      </dgm:t>
    </dgm:pt>
    <dgm:pt modelId="{05047DE1-0B23-424C-BB30-D15930F4C7AF}" type="sibTrans" cxnId="{54D45E72-574E-4946-BEFF-3F6E46E2EDC3}">
      <dgm:prSet/>
      <dgm:spPr/>
      <dgm:t>
        <a:bodyPr/>
        <a:lstStyle/>
        <a:p>
          <a:pPr rtl="1"/>
          <a:endParaRPr lang="fa-IR"/>
        </a:p>
      </dgm:t>
    </dgm:pt>
    <dgm:pt modelId="{AE4B34E7-E6B7-4D8F-8626-698D611F25E4}">
      <dgm:prSet phldrT="[Text]"/>
      <dgm:spPr/>
      <dgm:t>
        <a:bodyPr/>
        <a:lstStyle/>
        <a:p>
          <a:pPr rtl="1"/>
          <a:r>
            <a:rPr lang="fa-IR" b="0" dirty="0" smtClean="0"/>
            <a:t>دانشکده پرشکی</a:t>
          </a:r>
          <a:endParaRPr lang="fa-IR" b="0" dirty="0"/>
        </a:p>
      </dgm:t>
    </dgm:pt>
    <dgm:pt modelId="{19BA21F1-4560-4419-9C7E-215EAF8C7BF7}" type="parTrans" cxnId="{55E4C97B-5FCB-43A1-BE4A-6F6B93D627E7}">
      <dgm:prSet/>
      <dgm:spPr/>
      <dgm:t>
        <a:bodyPr/>
        <a:lstStyle/>
        <a:p>
          <a:pPr rtl="1"/>
          <a:endParaRPr lang="fa-IR"/>
        </a:p>
      </dgm:t>
    </dgm:pt>
    <dgm:pt modelId="{73B253D7-3324-42D2-AC33-CC495A112081}" type="sibTrans" cxnId="{55E4C97B-5FCB-43A1-BE4A-6F6B93D627E7}">
      <dgm:prSet/>
      <dgm:spPr/>
      <dgm:t>
        <a:bodyPr/>
        <a:lstStyle/>
        <a:p>
          <a:pPr rtl="1"/>
          <a:endParaRPr lang="fa-IR"/>
        </a:p>
      </dgm:t>
    </dgm:pt>
    <dgm:pt modelId="{42F74412-B4C4-408A-B6E7-0F94677D5232}" type="pres">
      <dgm:prSet presAssocID="{4A8BE881-14C2-48DE-A7DB-616DAA60EC1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6C78FB8-9EC1-487C-B28D-2C99AEA00D9E}" type="pres">
      <dgm:prSet presAssocID="{6A2A4839-BE94-4250-BA53-9407266D3AFA}" presName="centerShape" presStyleLbl="node0" presStyleIdx="0" presStyleCnt="1" custScaleX="149536" custScaleY="154456"/>
      <dgm:spPr/>
      <dgm:t>
        <a:bodyPr/>
        <a:lstStyle/>
        <a:p>
          <a:endParaRPr lang="en-US"/>
        </a:p>
      </dgm:t>
    </dgm:pt>
    <dgm:pt modelId="{BEC9C6EF-DDD3-4D78-A5A9-1AF785C7A096}" type="pres">
      <dgm:prSet presAssocID="{A28C0ADD-BE7F-44CE-9165-9E15C8F06F85}" presName="node" presStyleLbl="node1" presStyleIdx="0" presStyleCnt="9" custScaleX="139080" custScaleY="11126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78A6A2-D4CC-44A4-A193-209415C6DBB4}" type="pres">
      <dgm:prSet presAssocID="{A28C0ADD-BE7F-44CE-9165-9E15C8F06F85}" presName="dummy" presStyleCnt="0"/>
      <dgm:spPr/>
      <dgm:t>
        <a:bodyPr/>
        <a:lstStyle/>
        <a:p>
          <a:endParaRPr lang="en-US"/>
        </a:p>
      </dgm:t>
    </dgm:pt>
    <dgm:pt modelId="{DB8095EF-ACDA-45B3-B9B2-A430671CAE69}" type="pres">
      <dgm:prSet presAssocID="{30AF9BA0-2FB5-4DE0-8395-C56549311938}" presName="sibTrans" presStyleLbl="sibTrans2D1" presStyleIdx="0" presStyleCnt="9"/>
      <dgm:spPr/>
      <dgm:t>
        <a:bodyPr/>
        <a:lstStyle/>
        <a:p>
          <a:endParaRPr lang="en-US"/>
        </a:p>
      </dgm:t>
    </dgm:pt>
    <dgm:pt modelId="{19BBE258-8758-4DAD-9199-AE4EC3A35008}" type="pres">
      <dgm:prSet presAssocID="{B7769CFA-6CAF-46AA-B034-673B501E4F78}" presName="node" presStyleLbl="node1" presStyleIdx="1" presStyleCnt="9" custScaleX="131125" custRadScaleRad="111297" custRadScaleInc="282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337E5B-2E47-44D0-B747-19B384934E0B}" type="pres">
      <dgm:prSet presAssocID="{B7769CFA-6CAF-46AA-B034-673B501E4F78}" presName="dummy" presStyleCnt="0"/>
      <dgm:spPr/>
      <dgm:t>
        <a:bodyPr/>
        <a:lstStyle/>
        <a:p>
          <a:endParaRPr lang="en-US"/>
        </a:p>
      </dgm:t>
    </dgm:pt>
    <dgm:pt modelId="{691C406F-1A2B-4135-9ABB-260A88AAD3FD}" type="pres">
      <dgm:prSet presAssocID="{D6312D72-CFA8-491D-931C-FF476B615FC6}" presName="sibTrans" presStyleLbl="sibTrans2D1" presStyleIdx="1" presStyleCnt="9"/>
      <dgm:spPr/>
      <dgm:t>
        <a:bodyPr/>
        <a:lstStyle/>
        <a:p>
          <a:endParaRPr lang="en-US"/>
        </a:p>
      </dgm:t>
    </dgm:pt>
    <dgm:pt modelId="{791233C6-5CD2-4311-A78C-530F5A273FEE}" type="pres">
      <dgm:prSet presAssocID="{AE4B34E7-E6B7-4D8F-8626-698D611F25E4}" presName="node" presStyleLbl="node1" presStyleIdx="2" presStyleCnt="9" custRadScaleRad="113539" custRadScaleInc="198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D0C75C-F090-4811-B694-CC7F3AE5C59F}" type="pres">
      <dgm:prSet presAssocID="{AE4B34E7-E6B7-4D8F-8626-698D611F25E4}" presName="dummy" presStyleCnt="0"/>
      <dgm:spPr/>
      <dgm:t>
        <a:bodyPr/>
        <a:lstStyle/>
        <a:p>
          <a:endParaRPr lang="en-US"/>
        </a:p>
      </dgm:t>
    </dgm:pt>
    <dgm:pt modelId="{3501CC05-FE65-4116-969D-B1BA8E9E6FBE}" type="pres">
      <dgm:prSet presAssocID="{73B253D7-3324-42D2-AC33-CC495A112081}" presName="sibTrans" presStyleLbl="sibTrans2D1" presStyleIdx="2" presStyleCnt="9"/>
      <dgm:spPr/>
      <dgm:t>
        <a:bodyPr/>
        <a:lstStyle/>
        <a:p>
          <a:endParaRPr lang="en-US"/>
        </a:p>
      </dgm:t>
    </dgm:pt>
    <dgm:pt modelId="{58079D40-7338-4CEB-8AA8-08E7973FCC74}" type="pres">
      <dgm:prSet presAssocID="{8AEA01F2-01C4-438A-B06E-42F4DD438320}" presName="node" presStyleLbl="node1" presStyleIdx="3" presStyleCnt="9" custScaleY="99360" custRadScaleRad="110192" custRadScaleInc="-122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36615C-ABB0-427F-93B3-DE7D0E2E1919}" type="pres">
      <dgm:prSet presAssocID="{8AEA01F2-01C4-438A-B06E-42F4DD438320}" presName="dummy" presStyleCnt="0"/>
      <dgm:spPr/>
      <dgm:t>
        <a:bodyPr/>
        <a:lstStyle/>
        <a:p>
          <a:endParaRPr lang="en-US"/>
        </a:p>
      </dgm:t>
    </dgm:pt>
    <dgm:pt modelId="{2C89AB8A-7783-4E90-87DC-335F7CCA76FD}" type="pres">
      <dgm:prSet presAssocID="{05047DE1-0B23-424C-BB30-D15930F4C7AF}" presName="sibTrans" presStyleLbl="sibTrans2D1" presStyleIdx="3" presStyleCnt="9"/>
      <dgm:spPr/>
      <dgm:t>
        <a:bodyPr/>
        <a:lstStyle/>
        <a:p>
          <a:endParaRPr lang="en-US"/>
        </a:p>
      </dgm:t>
    </dgm:pt>
    <dgm:pt modelId="{FD05A75D-D565-4409-961F-B76F576AD0E2}" type="pres">
      <dgm:prSet presAssocID="{7A24283C-BECD-41E7-9AE4-6E4AD106BBCC}" presName="node" presStyleLbl="node1" presStyleIdx="4" presStyleCnt="9" custAng="19905488" custScaleX="139590" custRadScaleRad="113634" custRadScaleInc="-566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16BB67-8839-4AFD-A99E-7D7719F83FA4}" type="pres">
      <dgm:prSet presAssocID="{7A24283C-BECD-41E7-9AE4-6E4AD106BBCC}" presName="dummy" presStyleCnt="0"/>
      <dgm:spPr/>
      <dgm:t>
        <a:bodyPr/>
        <a:lstStyle/>
        <a:p>
          <a:endParaRPr lang="en-US"/>
        </a:p>
      </dgm:t>
    </dgm:pt>
    <dgm:pt modelId="{33E15DD0-37AB-4C47-AFE6-916190F2124D}" type="pres">
      <dgm:prSet presAssocID="{4BA7F821-2CE2-4E9D-9B26-A73E714B91E2}" presName="sibTrans" presStyleLbl="sibTrans2D1" presStyleIdx="4" presStyleCnt="9"/>
      <dgm:spPr/>
      <dgm:t>
        <a:bodyPr/>
        <a:lstStyle/>
        <a:p>
          <a:endParaRPr lang="en-US"/>
        </a:p>
      </dgm:t>
    </dgm:pt>
    <dgm:pt modelId="{E47CAA8C-2887-4C62-9163-B41C54AC868F}" type="pres">
      <dgm:prSet presAssocID="{104BFCD5-9E1F-4408-BD9C-BB815222719F}" presName="node" presStyleLbl="node1" presStyleIdx="5" presStyleCnt="9" custAng="962667" custScaleX="154179" custScaleY="104501" custRadScaleRad="109010" custRadScaleInc="-73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6EB5B0-0D09-4D11-8EC6-783787847947}" type="pres">
      <dgm:prSet presAssocID="{104BFCD5-9E1F-4408-BD9C-BB815222719F}" presName="dummy" presStyleCnt="0"/>
      <dgm:spPr/>
      <dgm:t>
        <a:bodyPr/>
        <a:lstStyle/>
        <a:p>
          <a:endParaRPr lang="en-US"/>
        </a:p>
      </dgm:t>
    </dgm:pt>
    <dgm:pt modelId="{14876BEA-B032-480D-94C5-B40978D8E98F}" type="pres">
      <dgm:prSet presAssocID="{11FE9F5B-CE93-48FD-92D8-B856705C58A7}" presName="sibTrans" presStyleLbl="sibTrans2D1" presStyleIdx="5" presStyleCnt="9"/>
      <dgm:spPr/>
      <dgm:t>
        <a:bodyPr/>
        <a:lstStyle/>
        <a:p>
          <a:endParaRPr lang="en-US"/>
        </a:p>
      </dgm:t>
    </dgm:pt>
    <dgm:pt modelId="{16FD7014-A774-4495-9781-89F55963B1C1}" type="pres">
      <dgm:prSet presAssocID="{0EB062DF-E769-4950-B1A5-9C157F41AA21}" presName="node" presStyleLbl="node1" presStyleIdx="6" presStyleCnt="9" custScaleX="149116" custRadScaleRad="112251" custRadScaleInc="205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6C097E-3EFE-43B3-A1B5-2722CC5F624C}" type="pres">
      <dgm:prSet presAssocID="{0EB062DF-E769-4950-B1A5-9C157F41AA21}" presName="dummy" presStyleCnt="0"/>
      <dgm:spPr/>
      <dgm:t>
        <a:bodyPr/>
        <a:lstStyle/>
        <a:p>
          <a:endParaRPr lang="en-US"/>
        </a:p>
      </dgm:t>
    </dgm:pt>
    <dgm:pt modelId="{D13B0512-0FFB-45BE-B77C-3B3A34007D3E}" type="pres">
      <dgm:prSet presAssocID="{9E24ED58-8E8E-4C39-B21F-C809F1682DFC}" presName="sibTrans" presStyleLbl="sibTrans2D1" presStyleIdx="6" presStyleCnt="9"/>
      <dgm:spPr/>
      <dgm:t>
        <a:bodyPr/>
        <a:lstStyle/>
        <a:p>
          <a:endParaRPr lang="en-US"/>
        </a:p>
      </dgm:t>
    </dgm:pt>
    <dgm:pt modelId="{50A42D3B-CE27-43B1-A2C5-63B41DDC23AF}" type="pres">
      <dgm:prSet presAssocID="{31E3621F-897A-4F2C-8F6A-EE8F3E14A63C}" presName="node" presStyleLbl="node1" presStyleIdx="7" presStyleCnt="9" custScaleX="157707" custRadScaleRad="107672" custRadScaleInc="-110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A8B744-59C3-416A-A21A-2DAC7F8F758A}" type="pres">
      <dgm:prSet presAssocID="{31E3621F-897A-4F2C-8F6A-EE8F3E14A63C}" presName="dummy" presStyleCnt="0"/>
      <dgm:spPr/>
      <dgm:t>
        <a:bodyPr/>
        <a:lstStyle/>
        <a:p>
          <a:endParaRPr lang="en-US"/>
        </a:p>
      </dgm:t>
    </dgm:pt>
    <dgm:pt modelId="{08DD31FE-311D-410F-BCF0-FD23B23E4659}" type="pres">
      <dgm:prSet presAssocID="{78AEB057-5883-481F-A65D-DB045CBB8014}" presName="sibTrans" presStyleLbl="sibTrans2D1" presStyleIdx="7" presStyleCnt="9"/>
      <dgm:spPr/>
      <dgm:t>
        <a:bodyPr/>
        <a:lstStyle/>
        <a:p>
          <a:endParaRPr lang="en-US"/>
        </a:p>
      </dgm:t>
    </dgm:pt>
    <dgm:pt modelId="{F9CD96D6-B3F7-47E2-AD96-1CC2568BEF7F}" type="pres">
      <dgm:prSet presAssocID="{3AE574D6-EDBB-4845-B57B-72A4BBF675B6}" presName="node" presStyleLbl="node1" presStyleIdx="8" presStyleCnt="9" custScaleX="143832" custRadScaleRad="110629" custRadScaleInc="-463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15E69C-4FB9-4C0C-BDD7-3ACB442B5796}" type="pres">
      <dgm:prSet presAssocID="{3AE574D6-EDBB-4845-B57B-72A4BBF675B6}" presName="dummy" presStyleCnt="0"/>
      <dgm:spPr/>
      <dgm:t>
        <a:bodyPr/>
        <a:lstStyle/>
        <a:p>
          <a:endParaRPr lang="en-US"/>
        </a:p>
      </dgm:t>
    </dgm:pt>
    <dgm:pt modelId="{BAEB5280-6F2B-4DAC-8954-92B2F2139967}" type="pres">
      <dgm:prSet presAssocID="{4CA3CA9D-05AD-49EF-8BBD-08389C9CD776}" presName="sibTrans" presStyleLbl="sibTrans2D1" presStyleIdx="8" presStyleCnt="9" custLinFactNeighborX="695" custLinFactNeighborY="110"/>
      <dgm:spPr/>
      <dgm:t>
        <a:bodyPr/>
        <a:lstStyle/>
        <a:p>
          <a:endParaRPr lang="en-US"/>
        </a:p>
      </dgm:t>
    </dgm:pt>
  </dgm:ptLst>
  <dgm:cxnLst>
    <dgm:cxn modelId="{50E4B25B-02B4-4930-B7A5-4D7BC459DC6C}" type="presOf" srcId="{4CA3CA9D-05AD-49EF-8BBD-08389C9CD776}" destId="{BAEB5280-6F2B-4DAC-8954-92B2F2139967}" srcOrd="0" destOrd="0" presId="urn:microsoft.com/office/officeart/2005/8/layout/radial6"/>
    <dgm:cxn modelId="{DE34E421-35EE-4315-B740-F8EEC668E8F6}" srcId="{6A2A4839-BE94-4250-BA53-9407266D3AFA}" destId="{3AE574D6-EDBB-4845-B57B-72A4BBF675B6}" srcOrd="8" destOrd="0" parTransId="{9A912872-BC36-452B-998A-98AF377D5735}" sibTransId="{4CA3CA9D-05AD-49EF-8BBD-08389C9CD776}"/>
    <dgm:cxn modelId="{54D45E72-574E-4946-BEFF-3F6E46E2EDC3}" srcId="{6A2A4839-BE94-4250-BA53-9407266D3AFA}" destId="{8AEA01F2-01C4-438A-B06E-42F4DD438320}" srcOrd="3" destOrd="0" parTransId="{3F1620EF-AF21-42FC-A38D-A8A7E9536E81}" sibTransId="{05047DE1-0B23-424C-BB30-D15930F4C7AF}"/>
    <dgm:cxn modelId="{3471F9DB-D3A7-4E46-BDC4-373D845B762C}" srcId="{4A8BE881-14C2-48DE-A7DB-616DAA60EC1B}" destId="{6A2A4839-BE94-4250-BA53-9407266D3AFA}" srcOrd="0" destOrd="0" parTransId="{03FA562B-4836-4861-B2F5-3E085B5BAC73}" sibTransId="{40222D14-C38A-454A-ACBD-102B1B3D8AF6}"/>
    <dgm:cxn modelId="{4D321491-7C08-4ED3-B76F-2E5473F84DA2}" type="presOf" srcId="{73B253D7-3324-42D2-AC33-CC495A112081}" destId="{3501CC05-FE65-4116-969D-B1BA8E9E6FBE}" srcOrd="0" destOrd="0" presId="urn:microsoft.com/office/officeart/2005/8/layout/radial6"/>
    <dgm:cxn modelId="{2722F25D-6894-4DE8-9079-9F340D90B645}" type="presOf" srcId="{7A24283C-BECD-41E7-9AE4-6E4AD106BBCC}" destId="{FD05A75D-D565-4409-961F-B76F576AD0E2}" srcOrd="0" destOrd="0" presId="urn:microsoft.com/office/officeart/2005/8/layout/radial6"/>
    <dgm:cxn modelId="{74101283-844F-42ED-8EB8-88EC15684DD4}" type="presOf" srcId="{78AEB057-5883-481F-A65D-DB045CBB8014}" destId="{08DD31FE-311D-410F-BCF0-FD23B23E4659}" srcOrd="0" destOrd="0" presId="urn:microsoft.com/office/officeart/2005/8/layout/radial6"/>
    <dgm:cxn modelId="{79BABCBB-F043-4F48-A632-DEDDAB36AED4}" srcId="{6A2A4839-BE94-4250-BA53-9407266D3AFA}" destId="{A28C0ADD-BE7F-44CE-9165-9E15C8F06F85}" srcOrd="0" destOrd="0" parTransId="{6FBF0E63-99EA-41CA-8CA4-E8810A825ECB}" sibTransId="{30AF9BA0-2FB5-4DE0-8395-C56549311938}"/>
    <dgm:cxn modelId="{BA0BAEF6-4658-4550-B357-F7E9FEA23AE1}" type="presOf" srcId="{0EB062DF-E769-4950-B1A5-9C157F41AA21}" destId="{16FD7014-A774-4495-9781-89F55963B1C1}" srcOrd="0" destOrd="0" presId="urn:microsoft.com/office/officeart/2005/8/layout/radial6"/>
    <dgm:cxn modelId="{6BB08735-E0FB-4D96-BD9A-E76C95884AD7}" type="presOf" srcId="{30AF9BA0-2FB5-4DE0-8395-C56549311938}" destId="{DB8095EF-ACDA-45B3-B9B2-A430671CAE69}" srcOrd="0" destOrd="0" presId="urn:microsoft.com/office/officeart/2005/8/layout/radial6"/>
    <dgm:cxn modelId="{A5986E28-07C7-42B9-AC80-E3BAFD1D74FD}" type="presOf" srcId="{AE4B34E7-E6B7-4D8F-8626-698D611F25E4}" destId="{791233C6-5CD2-4311-A78C-530F5A273FEE}" srcOrd="0" destOrd="0" presId="urn:microsoft.com/office/officeart/2005/8/layout/radial6"/>
    <dgm:cxn modelId="{C0674F60-F7EA-4CA0-BF89-759AF58064AC}" type="presOf" srcId="{11FE9F5B-CE93-48FD-92D8-B856705C58A7}" destId="{14876BEA-B032-480D-94C5-B40978D8E98F}" srcOrd="0" destOrd="0" presId="urn:microsoft.com/office/officeart/2005/8/layout/radial6"/>
    <dgm:cxn modelId="{8A5AE8A9-F307-4342-8547-4A8206866F6B}" type="presOf" srcId="{6A2A4839-BE94-4250-BA53-9407266D3AFA}" destId="{16C78FB8-9EC1-487C-B28D-2C99AEA00D9E}" srcOrd="0" destOrd="0" presId="urn:microsoft.com/office/officeart/2005/8/layout/radial6"/>
    <dgm:cxn modelId="{0CB42E0D-F5CA-42D7-BC68-C29C11066B85}" type="presOf" srcId="{9E24ED58-8E8E-4C39-B21F-C809F1682DFC}" destId="{D13B0512-0FFB-45BE-B77C-3B3A34007D3E}" srcOrd="0" destOrd="0" presId="urn:microsoft.com/office/officeart/2005/8/layout/radial6"/>
    <dgm:cxn modelId="{9FDE9500-BB8C-4BB3-B622-C24AA8020555}" type="presOf" srcId="{05047DE1-0B23-424C-BB30-D15930F4C7AF}" destId="{2C89AB8A-7783-4E90-87DC-335F7CCA76FD}" srcOrd="0" destOrd="0" presId="urn:microsoft.com/office/officeart/2005/8/layout/radial6"/>
    <dgm:cxn modelId="{55E4C97B-5FCB-43A1-BE4A-6F6B93D627E7}" srcId="{6A2A4839-BE94-4250-BA53-9407266D3AFA}" destId="{AE4B34E7-E6B7-4D8F-8626-698D611F25E4}" srcOrd="2" destOrd="0" parTransId="{19BA21F1-4560-4419-9C7E-215EAF8C7BF7}" sibTransId="{73B253D7-3324-42D2-AC33-CC495A112081}"/>
    <dgm:cxn modelId="{59EA9198-8757-4403-B606-96148FF26EB8}" srcId="{6A2A4839-BE94-4250-BA53-9407266D3AFA}" destId="{7A24283C-BECD-41E7-9AE4-6E4AD106BBCC}" srcOrd="4" destOrd="0" parTransId="{64A4A376-4DAB-4DA1-B50D-CD81FCC60BF6}" sibTransId="{4BA7F821-2CE2-4E9D-9B26-A73E714B91E2}"/>
    <dgm:cxn modelId="{326D44D1-186D-425E-B09B-44FBD86916EC}" type="presOf" srcId="{8AEA01F2-01C4-438A-B06E-42F4DD438320}" destId="{58079D40-7338-4CEB-8AA8-08E7973FCC74}" srcOrd="0" destOrd="0" presId="urn:microsoft.com/office/officeart/2005/8/layout/radial6"/>
    <dgm:cxn modelId="{EEACEAE3-5F02-440A-AFB3-D4131F14A5C3}" srcId="{6A2A4839-BE94-4250-BA53-9407266D3AFA}" destId="{0EB062DF-E769-4950-B1A5-9C157F41AA21}" srcOrd="6" destOrd="0" parTransId="{E32EF939-7200-4A61-97FB-C44CAD986485}" sibTransId="{9E24ED58-8E8E-4C39-B21F-C809F1682DFC}"/>
    <dgm:cxn modelId="{101592EA-26F7-47E9-8CD3-4B99D7003208}" type="presOf" srcId="{31E3621F-897A-4F2C-8F6A-EE8F3E14A63C}" destId="{50A42D3B-CE27-43B1-A2C5-63B41DDC23AF}" srcOrd="0" destOrd="0" presId="urn:microsoft.com/office/officeart/2005/8/layout/radial6"/>
    <dgm:cxn modelId="{88AFB49B-F416-4A8A-9D48-2571FC21DB5A}" type="presOf" srcId="{104BFCD5-9E1F-4408-BD9C-BB815222719F}" destId="{E47CAA8C-2887-4C62-9163-B41C54AC868F}" srcOrd="0" destOrd="0" presId="urn:microsoft.com/office/officeart/2005/8/layout/radial6"/>
    <dgm:cxn modelId="{7C3C7285-7A37-42D7-A2EF-AECC100FCDC0}" type="presOf" srcId="{A28C0ADD-BE7F-44CE-9165-9E15C8F06F85}" destId="{BEC9C6EF-DDD3-4D78-A5A9-1AF785C7A096}" srcOrd="0" destOrd="0" presId="urn:microsoft.com/office/officeart/2005/8/layout/radial6"/>
    <dgm:cxn modelId="{ADFC8A9E-A3E0-44B8-B852-FD3696960BFC}" type="presOf" srcId="{4BA7F821-2CE2-4E9D-9B26-A73E714B91E2}" destId="{33E15DD0-37AB-4C47-AFE6-916190F2124D}" srcOrd="0" destOrd="0" presId="urn:microsoft.com/office/officeart/2005/8/layout/radial6"/>
    <dgm:cxn modelId="{8421E4B4-2F90-4CCA-BF51-9A64FFEE0175}" type="presOf" srcId="{4A8BE881-14C2-48DE-A7DB-616DAA60EC1B}" destId="{42F74412-B4C4-408A-B6E7-0F94677D5232}" srcOrd="0" destOrd="0" presId="urn:microsoft.com/office/officeart/2005/8/layout/radial6"/>
    <dgm:cxn modelId="{31D9C67B-D00B-4D1C-94D1-5D482162AF77}" srcId="{4A8BE881-14C2-48DE-A7DB-616DAA60EC1B}" destId="{7E86B8D4-CEB9-4EA3-AE95-5B248C205790}" srcOrd="1" destOrd="0" parTransId="{3D98FBD6-F1A2-4813-9327-8A73CE53FC95}" sibTransId="{2F6A6F6F-CDF0-45C1-87E7-86AF5797F90F}"/>
    <dgm:cxn modelId="{28915B42-727F-4EC7-8229-AB162A33E854}" srcId="{6A2A4839-BE94-4250-BA53-9407266D3AFA}" destId="{31E3621F-897A-4F2C-8F6A-EE8F3E14A63C}" srcOrd="7" destOrd="0" parTransId="{D6B60D43-9ED8-4B9D-B7F4-6DB6B063D4E1}" sibTransId="{78AEB057-5883-481F-A65D-DB045CBB8014}"/>
    <dgm:cxn modelId="{768AB168-29DE-403B-BDEB-C2B772C948D5}" type="presOf" srcId="{D6312D72-CFA8-491D-931C-FF476B615FC6}" destId="{691C406F-1A2B-4135-9ABB-260A88AAD3FD}" srcOrd="0" destOrd="0" presId="urn:microsoft.com/office/officeart/2005/8/layout/radial6"/>
    <dgm:cxn modelId="{039CA65F-1090-4E5C-A926-0E2200889C3D}" srcId="{6A2A4839-BE94-4250-BA53-9407266D3AFA}" destId="{104BFCD5-9E1F-4408-BD9C-BB815222719F}" srcOrd="5" destOrd="0" parTransId="{5EC961CB-9E40-4AE7-80C3-80D9C4D96E4F}" sibTransId="{11FE9F5B-CE93-48FD-92D8-B856705C58A7}"/>
    <dgm:cxn modelId="{8DFBC964-12F4-4025-AB27-2CD22B70EA80}" type="presOf" srcId="{B7769CFA-6CAF-46AA-B034-673B501E4F78}" destId="{19BBE258-8758-4DAD-9199-AE4EC3A35008}" srcOrd="0" destOrd="0" presId="urn:microsoft.com/office/officeart/2005/8/layout/radial6"/>
    <dgm:cxn modelId="{0262E684-4336-4C61-80FF-E4EEC64CD279}" type="presOf" srcId="{3AE574D6-EDBB-4845-B57B-72A4BBF675B6}" destId="{F9CD96D6-B3F7-47E2-AD96-1CC2568BEF7F}" srcOrd="0" destOrd="0" presId="urn:microsoft.com/office/officeart/2005/8/layout/radial6"/>
    <dgm:cxn modelId="{1D31D6BA-E83F-4005-B789-AD979F1D165D}" srcId="{6A2A4839-BE94-4250-BA53-9407266D3AFA}" destId="{B7769CFA-6CAF-46AA-B034-673B501E4F78}" srcOrd="1" destOrd="0" parTransId="{9C40E293-FD52-4D1C-8883-71C9F43F5436}" sibTransId="{D6312D72-CFA8-491D-931C-FF476B615FC6}"/>
    <dgm:cxn modelId="{BC5E29D2-CECA-4AF6-A698-43B2067C44DA}" type="presParOf" srcId="{42F74412-B4C4-408A-B6E7-0F94677D5232}" destId="{16C78FB8-9EC1-487C-B28D-2C99AEA00D9E}" srcOrd="0" destOrd="0" presId="urn:microsoft.com/office/officeart/2005/8/layout/radial6"/>
    <dgm:cxn modelId="{5231380B-800F-4A85-85EA-36DD2111DA20}" type="presParOf" srcId="{42F74412-B4C4-408A-B6E7-0F94677D5232}" destId="{BEC9C6EF-DDD3-4D78-A5A9-1AF785C7A096}" srcOrd="1" destOrd="0" presId="urn:microsoft.com/office/officeart/2005/8/layout/radial6"/>
    <dgm:cxn modelId="{8C7EED21-DE21-4B93-AC0A-EFFE9AC1FB82}" type="presParOf" srcId="{42F74412-B4C4-408A-B6E7-0F94677D5232}" destId="{4978A6A2-D4CC-44A4-A193-209415C6DBB4}" srcOrd="2" destOrd="0" presId="urn:microsoft.com/office/officeart/2005/8/layout/radial6"/>
    <dgm:cxn modelId="{B2968A75-28A8-4261-9184-2FA7F18F259B}" type="presParOf" srcId="{42F74412-B4C4-408A-B6E7-0F94677D5232}" destId="{DB8095EF-ACDA-45B3-B9B2-A430671CAE69}" srcOrd="3" destOrd="0" presId="urn:microsoft.com/office/officeart/2005/8/layout/radial6"/>
    <dgm:cxn modelId="{27BC30EB-DDBE-4CB5-BCEE-C5DF867BC538}" type="presParOf" srcId="{42F74412-B4C4-408A-B6E7-0F94677D5232}" destId="{19BBE258-8758-4DAD-9199-AE4EC3A35008}" srcOrd="4" destOrd="0" presId="urn:microsoft.com/office/officeart/2005/8/layout/radial6"/>
    <dgm:cxn modelId="{541BF741-D474-4D4F-A357-3B1910D76BBA}" type="presParOf" srcId="{42F74412-B4C4-408A-B6E7-0F94677D5232}" destId="{71337E5B-2E47-44D0-B747-19B384934E0B}" srcOrd="5" destOrd="0" presId="urn:microsoft.com/office/officeart/2005/8/layout/radial6"/>
    <dgm:cxn modelId="{803D1B3F-423D-44CF-A12B-E05ECF1C4558}" type="presParOf" srcId="{42F74412-B4C4-408A-B6E7-0F94677D5232}" destId="{691C406F-1A2B-4135-9ABB-260A88AAD3FD}" srcOrd="6" destOrd="0" presId="urn:microsoft.com/office/officeart/2005/8/layout/radial6"/>
    <dgm:cxn modelId="{7BBFFC17-5665-4E46-9ADB-5A1E66AA51C9}" type="presParOf" srcId="{42F74412-B4C4-408A-B6E7-0F94677D5232}" destId="{791233C6-5CD2-4311-A78C-530F5A273FEE}" srcOrd="7" destOrd="0" presId="urn:microsoft.com/office/officeart/2005/8/layout/radial6"/>
    <dgm:cxn modelId="{F1DE9CF3-44F5-4DFA-99A4-C4C76C29323F}" type="presParOf" srcId="{42F74412-B4C4-408A-B6E7-0F94677D5232}" destId="{98D0C75C-F090-4811-B694-CC7F3AE5C59F}" srcOrd="8" destOrd="0" presId="urn:microsoft.com/office/officeart/2005/8/layout/radial6"/>
    <dgm:cxn modelId="{B88A9B68-95E6-44A1-9040-083622C9A3DB}" type="presParOf" srcId="{42F74412-B4C4-408A-B6E7-0F94677D5232}" destId="{3501CC05-FE65-4116-969D-B1BA8E9E6FBE}" srcOrd="9" destOrd="0" presId="urn:microsoft.com/office/officeart/2005/8/layout/radial6"/>
    <dgm:cxn modelId="{176F7AC4-FCFA-4365-A580-A36C87F671F1}" type="presParOf" srcId="{42F74412-B4C4-408A-B6E7-0F94677D5232}" destId="{58079D40-7338-4CEB-8AA8-08E7973FCC74}" srcOrd="10" destOrd="0" presId="urn:microsoft.com/office/officeart/2005/8/layout/radial6"/>
    <dgm:cxn modelId="{62126E72-5A39-4319-923E-AA90D1DC9A96}" type="presParOf" srcId="{42F74412-B4C4-408A-B6E7-0F94677D5232}" destId="{DE36615C-ABB0-427F-93B3-DE7D0E2E1919}" srcOrd="11" destOrd="0" presId="urn:microsoft.com/office/officeart/2005/8/layout/radial6"/>
    <dgm:cxn modelId="{E9711FCC-9872-4DAA-BDF9-E1DDFD3341BE}" type="presParOf" srcId="{42F74412-B4C4-408A-B6E7-0F94677D5232}" destId="{2C89AB8A-7783-4E90-87DC-335F7CCA76FD}" srcOrd="12" destOrd="0" presId="urn:microsoft.com/office/officeart/2005/8/layout/radial6"/>
    <dgm:cxn modelId="{B0BE59F8-59FD-4049-9897-3AD329768572}" type="presParOf" srcId="{42F74412-B4C4-408A-B6E7-0F94677D5232}" destId="{FD05A75D-D565-4409-961F-B76F576AD0E2}" srcOrd="13" destOrd="0" presId="urn:microsoft.com/office/officeart/2005/8/layout/radial6"/>
    <dgm:cxn modelId="{5790635D-3A5C-4128-8625-CB5A098C9060}" type="presParOf" srcId="{42F74412-B4C4-408A-B6E7-0F94677D5232}" destId="{7D16BB67-8839-4AFD-A99E-7D7719F83FA4}" srcOrd="14" destOrd="0" presId="urn:microsoft.com/office/officeart/2005/8/layout/radial6"/>
    <dgm:cxn modelId="{ED0F5754-1927-48A3-B9CE-216648AC7204}" type="presParOf" srcId="{42F74412-B4C4-408A-B6E7-0F94677D5232}" destId="{33E15DD0-37AB-4C47-AFE6-916190F2124D}" srcOrd="15" destOrd="0" presId="urn:microsoft.com/office/officeart/2005/8/layout/radial6"/>
    <dgm:cxn modelId="{28F421C5-F28A-4F5E-9BF8-84F5362BA706}" type="presParOf" srcId="{42F74412-B4C4-408A-B6E7-0F94677D5232}" destId="{E47CAA8C-2887-4C62-9163-B41C54AC868F}" srcOrd="16" destOrd="0" presId="urn:microsoft.com/office/officeart/2005/8/layout/radial6"/>
    <dgm:cxn modelId="{BEC63DCA-D96F-4D04-A822-EB3629C90171}" type="presParOf" srcId="{42F74412-B4C4-408A-B6E7-0F94677D5232}" destId="{4F6EB5B0-0D09-4D11-8EC6-783787847947}" srcOrd="17" destOrd="0" presId="urn:microsoft.com/office/officeart/2005/8/layout/radial6"/>
    <dgm:cxn modelId="{060039EC-30A7-4B81-86EC-6DE4F9E92DB2}" type="presParOf" srcId="{42F74412-B4C4-408A-B6E7-0F94677D5232}" destId="{14876BEA-B032-480D-94C5-B40978D8E98F}" srcOrd="18" destOrd="0" presId="urn:microsoft.com/office/officeart/2005/8/layout/radial6"/>
    <dgm:cxn modelId="{88296F1A-F818-4D61-80D8-258775B4C88C}" type="presParOf" srcId="{42F74412-B4C4-408A-B6E7-0F94677D5232}" destId="{16FD7014-A774-4495-9781-89F55963B1C1}" srcOrd="19" destOrd="0" presId="urn:microsoft.com/office/officeart/2005/8/layout/radial6"/>
    <dgm:cxn modelId="{3928E495-4859-434A-BF69-8DA23A63501F}" type="presParOf" srcId="{42F74412-B4C4-408A-B6E7-0F94677D5232}" destId="{7B6C097E-3EFE-43B3-A1B5-2722CC5F624C}" srcOrd="20" destOrd="0" presId="urn:microsoft.com/office/officeart/2005/8/layout/radial6"/>
    <dgm:cxn modelId="{C3DAA937-85F0-4197-9A38-C008AE22B767}" type="presParOf" srcId="{42F74412-B4C4-408A-B6E7-0F94677D5232}" destId="{D13B0512-0FFB-45BE-B77C-3B3A34007D3E}" srcOrd="21" destOrd="0" presId="urn:microsoft.com/office/officeart/2005/8/layout/radial6"/>
    <dgm:cxn modelId="{F391C750-7C39-42A7-BB1A-407432F00657}" type="presParOf" srcId="{42F74412-B4C4-408A-B6E7-0F94677D5232}" destId="{50A42D3B-CE27-43B1-A2C5-63B41DDC23AF}" srcOrd="22" destOrd="0" presId="urn:microsoft.com/office/officeart/2005/8/layout/radial6"/>
    <dgm:cxn modelId="{96FD3458-7A6E-4AF5-87E8-FA4A89338DAC}" type="presParOf" srcId="{42F74412-B4C4-408A-B6E7-0F94677D5232}" destId="{56A8B744-59C3-416A-A21A-2DAC7F8F758A}" srcOrd="23" destOrd="0" presId="urn:microsoft.com/office/officeart/2005/8/layout/radial6"/>
    <dgm:cxn modelId="{940A8E36-9A2C-4C30-ACF6-398E9C61F8C7}" type="presParOf" srcId="{42F74412-B4C4-408A-B6E7-0F94677D5232}" destId="{08DD31FE-311D-410F-BCF0-FD23B23E4659}" srcOrd="24" destOrd="0" presId="urn:microsoft.com/office/officeart/2005/8/layout/radial6"/>
    <dgm:cxn modelId="{0695E40D-9978-4D89-8443-BA22C0E06BB1}" type="presParOf" srcId="{42F74412-B4C4-408A-B6E7-0F94677D5232}" destId="{F9CD96D6-B3F7-47E2-AD96-1CC2568BEF7F}" srcOrd="25" destOrd="0" presId="urn:microsoft.com/office/officeart/2005/8/layout/radial6"/>
    <dgm:cxn modelId="{E683A343-FFEA-4B33-9B2E-5DE313885348}" type="presParOf" srcId="{42F74412-B4C4-408A-B6E7-0F94677D5232}" destId="{B015E69C-4FB9-4C0C-BDD7-3ACB442B5796}" srcOrd="26" destOrd="0" presId="urn:microsoft.com/office/officeart/2005/8/layout/radial6"/>
    <dgm:cxn modelId="{12ED2A71-68FB-4FAE-BC42-9C05098743B0}" type="presParOf" srcId="{42F74412-B4C4-408A-B6E7-0F94677D5232}" destId="{BAEB5280-6F2B-4DAC-8954-92B2F2139967}" srcOrd="27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EB5280-6F2B-4DAC-8954-92B2F2139967}">
      <dsp:nvSpPr>
        <dsp:cNvPr id="0" name=""/>
        <dsp:cNvSpPr/>
      </dsp:nvSpPr>
      <dsp:spPr>
        <a:xfrm>
          <a:off x="1858942" y="556573"/>
          <a:ext cx="5623743" cy="5623743"/>
        </a:xfrm>
        <a:prstGeom prst="blockArc">
          <a:avLst>
            <a:gd name="adj1" fmla="val 13745337"/>
            <a:gd name="adj2" fmla="val 16694228"/>
            <a:gd name="adj3" fmla="val 3064"/>
          </a:avLst>
        </a:prstGeom>
        <a:gradFill rotWithShape="0">
          <a:gsLst>
            <a:gs pos="0">
              <a:schemeClr val="accent5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8DD31FE-311D-410F-BCF0-FD23B23E4659}">
      <dsp:nvSpPr>
        <dsp:cNvPr id="0" name=""/>
        <dsp:cNvSpPr/>
      </dsp:nvSpPr>
      <dsp:spPr>
        <a:xfrm>
          <a:off x="2028906" y="349108"/>
          <a:ext cx="5623743" cy="5623743"/>
        </a:xfrm>
        <a:prstGeom prst="blockArc">
          <a:avLst>
            <a:gd name="adj1" fmla="val 11063285"/>
            <a:gd name="adj2" fmla="val 13384861"/>
            <a:gd name="adj3" fmla="val 3064"/>
          </a:avLst>
        </a:prstGeom>
        <a:gradFill rotWithShape="0">
          <a:gsLst>
            <a:gs pos="0">
              <a:schemeClr val="accent5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3B0512-0FFB-45BE-B77C-3B3A34007D3E}">
      <dsp:nvSpPr>
        <dsp:cNvPr id="0" name=""/>
        <dsp:cNvSpPr/>
      </dsp:nvSpPr>
      <dsp:spPr>
        <a:xfrm>
          <a:off x="1953535" y="812056"/>
          <a:ext cx="5623743" cy="5623743"/>
        </a:xfrm>
        <a:prstGeom prst="blockArc">
          <a:avLst>
            <a:gd name="adj1" fmla="val 9272200"/>
            <a:gd name="adj2" fmla="val 11646350"/>
            <a:gd name="adj3" fmla="val 3064"/>
          </a:avLst>
        </a:prstGeom>
        <a:gradFill rotWithShape="0">
          <a:gsLst>
            <a:gs pos="0">
              <a:schemeClr val="accent5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876BEA-B032-480D-94C5-B40978D8E98F}">
      <dsp:nvSpPr>
        <dsp:cNvPr id="0" name=""/>
        <dsp:cNvSpPr/>
      </dsp:nvSpPr>
      <dsp:spPr>
        <a:xfrm>
          <a:off x="1753997" y="461396"/>
          <a:ext cx="5623743" cy="5623743"/>
        </a:xfrm>
        <a:prstGeom prst="blockArc">
          <a:avLst>
            <a:gd name="adj1" fmla="val 6050521"/>
            <a:gd name="adj2" fmla="val 8770821"/>
            <a:gd name="adj3" fmla="val 3064"/>
          </a:avLst>
        </a:prstGeom>
        <a:gradFill rotWithShape="0">
          <a:gsLst>
            <a:gs pos="0">
              <a:schemeClr val="accent5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3E15DD0-37AB-4C47-AFE6-916190F2124D}">
      <dsp:nvSpPr>
        <dsp:cNvPr id="0" name=""/>
        <dsp:cNvSpPr/>
      </dsp:nvSpPr>
      <dsp:spPr>
        <a:xfrm>
          <a:off x="2643108" y="797841"/>
          <a:ext cx="5623743" cy="5623743"/>
        </a:xfrm>
        <a:prstGeom prst="blockArc">
          <a:avLst>
            <a:gd name="adj1" fmla="val 4091224"/>
            <a:gd name="adj2" fmla="val 7236714"/>
            <a:gd name="adj3" fmla="val 3064"/>
          </a:avLst>
        </a:prstGeom>
        <a:gradFill rotWithShape="0">
          <a:gsLst>
            <a:gs pos="0">
              <a:schemeClr val="accent5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C89AB8A-7783-4E90-87DC-335F7CCA76FD}">
      <dsp:nvSpPr>
        <dsp:cNvPr id="0" name=""/>
        <dsp:cNvSpPr/>
      </dsp:nvSpPr>
      <dsp:spPr>
        <a:xfrm>
          <a:off x="2359438" y="930448"/>
          <a:ext cx="5623743" cy="5623743"/>
        </a:xfrm>
        <a:prstGeom prst="blockArc">
          <a:avLst>
            <a:gd name="adj1" fmla="val 1401914"/>
            <a:gd name="adj2" fmla="val 3702228"/>
            <a:gd name="adj3" fmla="val 3064"/>
          </a:avLst>
        </a:prstGeom>
        <a:gradFill rotWithShape="0">
          <a:gsLst>
            <a:gs pos="0">
              <a:schemeClr val="accent5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501CC05-FE65-4116-969D-B1BA8E9E6FBE}">
      <dsp:nvSpPr>
        <dsp:cNvPr id="0" name=""/>
        <dsp:cNvSpPr/>
      </dsp:nvSpPr>
      <dsp:spPr>
        <a:xfrm>
          <a:off x="2585738" y="510317"/>
          <a:ext cx="5623743" cy="5623743"/>
        </a:xfrm>
        <a:prstGeom prst="blockArc">
          <a:avLst>
            <a:gd name="adj1" fmla="val 21184355"/>
            <a:gd name="adj2" fmla="val 1995145"/>
            <a:gd name="adj3" fmla="val 3064"/>
          </a:avLst>
        </a:prstGeom>
        <a:gradFill rotWithShape="0">
          <a:gsLst>
            <a:gs pos="0">
              <a:schemeClr val="accent5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91C406F-1A2B-4135-9ABB-260A88AAD3FD}">
      <dsp:nvSpPr>
        <dsp:cNvPr id="0" name=""/>
        <dsp:cNvSpPr/>
      </dsp:nvSpPr>
      <dsp:spPr>
        <a:xfrm>
          <a:off x="2582974" y="486723"/>
          <a:ext cx="5623743" cy="5623743"/>
        </a:xfrm>
        <a:prstGeom prst="blockArc">
          <a:avLst>
            <a:gd name="adj1" fmla="val 18576620"/>
            <a:gd name="adj2" fmla="val 21213850"/>
            <a:gd name="adj3" fmla="val 3064"/>
          </a:avLst>
        </a:prstGeom>
        <a:gradFill rotWithShape="0">
          <a:gsLst>
            <a:gs pos="0">
              <a:schemeClr val="accent5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B8095EF-ACDA-45B3-B9B2-A430671CAE69}">
      <dsp:nvSpPr>
        <dsp:cNvPr id="0" name=""/>
        <dsp:cNvSpPr/>
      </dsp:nvSpPr>
      <dsp:spPr>
        <a:xfrm>
          <a:off x="2654655" y="544069"/>
          <a:ext cx="5623743" cy="5623743"/>
        </a:xfrm>
        <a:prstGeom prst="blockArc">
          <a:avLst>
            <a:gd name="adj1" fmla="val 15653742"/>
            <a:gd name="adj2" fmla="val 18462639"/>
            <a:gd name="adj3" fmla="val 3064"/>
          </a:avLst>
        </a:prstGeom>
        <a:gradFill rotWithShape="0">
          <a:gsLst>
            <a:gs pos="0">
              <a:schemeClr val="accent5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6C78FB8-9EC1-487C-B28D-2C99AEA00D9E}">
      <dsp:nvSpPr>
        <dsp:cNvPr id="0" name=""/>
        <dsp:cNvSpPr/>
      </dsp:nvSpPr>
      <dsp:spPr>
        <a:xfrm>
          <a:off x="3750270" y="2070625"/>
          <a:ext cx="2556289" cy="2640395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1955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4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دانشگاه علوم پزشکی</a:t>
          </a:r>
          <a:endParaRPr lang="fa-IR" sz="4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124630" y="2457302"/>
        <a:ext cx="1807569" cy="1867041"/>
      </dsp:txXfrm>
    </dsp:sp>
    <dsp:sp modelId="{BEC9C6EF-DDD3-4D78-A5A9-1AF785C7A096}">
      <dsp:nvSpPr>
        <dsp:cNvPr id="0" name=""/>
        <dsp:cNvSpPr/>
      </dsp:nvSpPr>
      <dsp:spPr>
        <a:xfrm>
          <a:off x="4196274" y="-43664"/>
          <a:ext cx="1664282" cy="1331389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b="1" kern="1200" dirty="0" smtClean="0">
              <a:solidFill>
                <a:srgbClr val="FF656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دانشکده پرستاری و مامایی</a:t>
          </a:r>
          <a:endParaRPr lang="fa-IR" sz="2400" b="1" kern="1200" dirty="0">
            <a:solidFill>
              <a:srgbClr val="FF6565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40002" y="151313"/>
        <a:ext cx="1176826" cy="941435"/>
      </dsp:txXfrm>
    </dsp:sp>
    <dsp:sp modelId="{19BBE258-8758-4DAD-9199-AE4EC3A35008}">
      <dsp:nvSpPr>
        <dsp:cNvPr id="0" name=""/>
        <dsp:cNvSpPr/>
      </dsp:nvSpPr>
      <dsp:spPr>
        <a:xfrm>
          <a:off x="6375581" y="567203"/>
          <a:ext cx="1569089" cy="1196636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kern="1200" smtClean="0"/>
            <a:t>دانشکده داروسازی</a:t>
          </a:r>
          <a:endParaRPr lang="fa-IR" sz="2400" kern="1200"/>
        </a:p>
      </dsp:txBody>
      <dsp:txXfrm>
        <a:off x="6605369" y="742446"/>
        <a:ext cx="1109513" cy="846150"/>
      </dsp:txXfrm>
    </dsp:sp>
    <dsp:sp modelId="{791233C6-5CD2-4311-A78C-530F5A273FEE}">
      <dsp:nvSpPr>
        <dsp:cNvPr id="0" name=""/>
        <dsp:cNvSpPr/>
      </dsp:nvSpPr>
      <dsp:spPr>
        <a:xfrm>
          <a:off x="7547872" y="2389922"/>
          <a:ext cx="1196636" cy="1196636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500" b="0" kern="1200" dirty="0" smtClean="0"/>
            <a:t>دانشکده پرشکی</a:t>
          </a:r>
          <a:endParaRPr lang="fa-IR" sz="2500" b="0" kern="1200" dirty="0"/>
        </a:p>
      </dsp:txBody>
      <dsp:txXfrm>
        <a:off x="7723115" y="2565165"/>
        <a:ext cx="846150" cy="846150"/>
      </dsp:txXfrm>
    </dsp:sp>
    <dsp:sp modelId="{58079D40-7338-4CEB-8AA8-08E7973FCC74}">
      <dsp:nvSpPr>
        <dsp:cNvPr id="0" name=""/>
        <dsp:cNvSpPr/>
      </dsp:nvSpPr>
      <dsp:spPr>
        <a:xfrm>
          <a:off x="7114731" y="4245908"/>
          <a:ext cx="1196636" cy="1188978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kern="1200" smtClean="0"/>
            <a:t>دانشکده بهداشت</a:t>
          </a:r>
          <a:endParaRPr lang="fa-IR" sz="2400" kern="1200"/>
        </a:p>
      </dsp:txBody>
      <dsp:txXfrm>
        <a:off x="7289974" y="4420030"/>
        <a:ext cx="846150" cy="840734"/>
      </dsp:txXfrm>
    </dsp:sp>
    <dsp:sp modelId="{FD05A75D-D565-4409-961F-B76F576AD0E2}">
      <dsp:nvSpPr>
        <dsp:cNvPr id="0" name=""/>
        <dsp:cNvSpPr/>
      </dsp:nvSpPr>
      <dsp:spPr>
        <a:xfrm rot="19905488">
          <a:off x="5648608" y="5581947"/>
          <a:ext cx="1670385" cy="1196636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000" kern="1200" dirty="0" smtClean="0"/>
            <a:t>دانشکده </a:t>
          </a:r>
          <a:r>
            <a:rPr lang="fa-IR" sz="1800" kern="1200" dirty="0" smtClean="0"/>
            <a:t>تغذیه</a:t>
          </a:r>
          <a:r>
            <a:rPr lang="fa-IR" sz="2000" kern="1200" dirty="0" smtClean="0"/>
            <a:t> و علوم غذایی</a:t>
          </a:r>
          <a:endParaRPr lang="fa-IR" sz="2000" kern="1200" dirty="0"/>
        </a:p>
      </dsp:txBody>
      <dsp:txXfrm>
        <a:off x="5893230" y="5757190"/>
        <a:ext cx="1181141" cy="846150"/>
      </dsp:txXfrm>
    </dsp:sp>
    <dsp:sp modelId="{E47CAA8C-2887-4C62-9163-B41C54AC868F}">
      <dsp:nvSpPr>
        <dsp:cNvPr id="0" name=""/>
        <dsp:cNvSpPr/>
      </dsp:nvSpPr>
      <dsp:spPr>
        <a:xfrm rot="962667">
          <a:off x="3122573" y="5367388"/>
          <a:ext cx="1844962" cy="1250497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kern="1200" smtClean="0"/>
            <a:t>دانشکده دندانپزشکی</a:t>
          </a:r>
          <a:endParaRPr lang="fa-IR" sz="2400" kern="1200"/>
        </a:p>
      </dsp:txBody>
      <dsp:txXfrm>
        <a:off x="3392761" y="5550519"/>
        <a:ext cx="1304586" cy="884235"/>
      </dsp:txXfrm>
    </dsp:sp>
    <dsp:sp modelId="{16FD7014-A774-4495-9781-89F55963B1C1}">
      <dsp:nvSpPr>
        <dsp:cNvPr id="0" name=""/>
        <dsp:cNvSpPr/>
      </dsp:nvSpPr>
      <dsp:spPr>
        <a:xfrm>
          <a:off x="1373385" y="4216006"/>
          <a:ext cx="1784376" cy="1196636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kern="1200" smtClean="0"/>
            <a:t>دانشکده پیراپزشکی</a:t>
          </a:r>
          <a:endParaRPr lang="fa-IR" sz="2400" kern="1200"/>
        </a:p>
      </dsp:txBody>
      <dsp:txXfrm>
        <a:off x="1634701" y="4391249"/>
        <a:ext cx="1261744" cy="846150"/>
      </dsp:txXfrm>
    </dsp:sp>
    <dsp:sp modelId="{50A42D3B-CE27-43B1-A2C5-63B41DDC23AF}">
      <dsp:nvSpPr>
        <dsp:cNvPr id="0" name=""/>
        <dsp:cNvSpPr/>
      </dsp:nvSpPr>
      <dsp:spPr>
        <a:xfrm>
          <a:off x="1136511" y="2350817"/>
          <a:ext cx="1887179" cy="1196636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kern="1200" dirty="0" smtClean="0"/>
            <a:t>دانشکده توانبخشی</a:t>
          </a:r>
          <a:r>
            <a:rPr lang="en-US" sz="2400" kern="1200" dirty="0" smtClean="0"/>
            <a:t> </a:t>
          </a:r>
          <a:r>
            <a:rPr lang="fa-IR" sz="2400" kern="1200" dirty="0" smtClean="0"/>
            <a:t>و علوم نوین</a:t>
          </a:r>
          <a:endParaRPr lang="fa-IR" sz="2400" kern="1200" dirty="0"/>
        </a:p>
      </dsp:txBody>
      <dsp:txXfrm>
        <a:off x="1412882" y="2526060"/>
        <a:ext cx="1334437" cy="846150"/>
      </dsp:txXfrm>
    </dsp:sp>
    <dsp:sp modelId="{F9CD96D6-B3F7-47E2-AD96-1CC2568BEF7F}">
      <dsp:nvSpPr>
        <dsp:cNvPr id="0" name=""/>
        <dsp:cNvSpPr/>
      </dsp:nvSpPr>
      <dsp:spPr>
        <a:xfrm>
          <a:off x="1957910" y="671488"/>
          <a:ext cx="1721146" cy="1196636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000" kern="1200" dirty="0" smtClean="0"/>
            <a:t>دانشکده مدیریت و اطلاع رسانی</a:t>
          </a:r>
          <a:endParaRPr lang="fa-IR" sz="2000" kern="1200" dirty="0"/>
        </a:p>
      </dsp:txBody>
      <dsp:txXfrm>
        <a:off x="2209966" y="846731"/>
        <a:ext cx="1217034" cy="8461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AA90E-F4F8-483D-BCDE-6AD63A141279}" type="datetimeFigureOut">
              <a:rPr lang="fa-IR" smtClean="0"/>
              <a:t>1441/04/13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8B6A9-30E2-4413-BF4A-ADD0DEB4DCB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4574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AA90E-F4F8-483D-BCDE-6AD63A141279}" type="datetimeFigureOut">
              <a:rPr lang="fa-IR" smtClean="0"/>
              <a:t>1441/04/13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8B6A9-30E2-4413-BF4A-ADD0DEB4DCB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2100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AA90E-F4F8-483D-BCDE-6AD63A141279}" type="datetimeFigureOut">
              <a:rPr lang="fa-IR" smtClean="0"/>
              <a:t>1441/04/13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8B6A9-30E2-4413-BF4A-ADD0DEB4DCB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5391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AA90E-F4F8-483D-BCDE-6AD63A141279}" type="datetimeFigureOut">
              <a:rPr lang="fa-IR" smtClean="0"/>
              <a:t>1441/04/13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8B6A9-30E2-4413-BF4A-ADD0DEB4DCB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7798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AA90E-F4F8-483D-BCDE-6AD63A141279}" type="datetimeFigureOut">
              <a:rPr lang="fa-IR" smtClean="0"/>
              <a:t>1441/04/13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8B6A9-30E2-4413-BF4A-ADD0DEB4DCB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14666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AA90E-F4F8-483D-BCDE-6AD63A141279}" type="datetimeFigureOut">
              <a:rPr lang="fa-IR" smtClean="0"/>
              <a:t>1441/04/13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8B6A9-30E2-4413-BF4A-ADD0DEB4DCB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46209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AA90E-F4F8-483D-BCDE-6AD63A141279}" type="datetimeFigureOut">
              <a:rPr lang="fa-IR" smtClean="0"/>
              <a:t>1441/04/13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8B6A9-30E2-4413-BF4A-ADD0DEB4DCB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55688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AA90E-F4F8-483D-BCDE-6AD63A141279}" type="datetimeFigureOut">
              <a:rPr lang="fa-IR" smtClean="0"/>
              <a:t>1441/04/13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8B6A9-30E2-4413-BF4A-ADD0DEB4DCB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57366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AA90E-F4F8-483D-BCDE-6AD63A141279}" type="datetimeFigureOut">
              <a:rPr lang="fa-IR" smtClean="0"/>
              <a:t>1441/04/13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8B6A9-30E2-4413-BF4A-ADD0DEB4DCB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2694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AA90E-F4F8-483D-BCDE-6AD63A141279}" type="datetimeFigureOut">
              <a:rPr lang="fa-IR" smtClean="0"/>
              <a:t>1441/04/13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8B6A9-30E2-4413-BF4A-ADD0DEB4DCB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49463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AA90E-F4F8-483D-BCDE-6AD63A141279}" type="datetimeFigureOut">
              <a:rPr lang="fa-IR" smtClean="0"/>
              <a:t>1441/04/13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8B6A9-30E2-4413-BF4A-ADD0DEB4DCB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36396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7F9FF"/>
            </a:gs>
            <a:gs pos="16000">
              <a:srgbClr val="ABE9FF"/>
            </a:gs>
            <a:gs pos="90000">
              <a:srgbClr val="00A1DA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AA90E-F4F8-483D-BCDE-6AD63A141279}" type="datetimeFigureOut">
              <a:rPr lang="fa-IR" smtClean="0"/>
              <a:t>1441/04/13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58B6A9-30E2-4413-BF4A-ADD0DEB4DCB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89155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sama.tbzmed.ac.ir/samaweb/Login.aspx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pazhoohan.tbzmed.ac.ir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src.tbzmed.ac.ir/" TargetMode="External"/><Relationship Id="rId2" Type="http://schemas.openxmlformats.org/officeDocument/2006/relationships/hyperlink" Target="https://hiac.tbzmed.ac.ir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ti.tbzmed.ac.ir/" TargetMode="External"/><Relationship Id="rId5" Type="http://schemas.openxmlformats.org/officeDocument/2006/relationships/hyperlink" Target="https://metic.tbzmed.ac.ir/" TargetMode="Externa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hyperlink" Target="http://nutrition.tbzmed.ac.ir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ortal.srd.ir/" TargetMode="External"/><Relationship Id="rId5" Type="http://schemas.openxmlformats.org/officeDocument/2006/relationships/hyperlink" Target="http://samadorm.tbzmed.ac.ir/" TargetMode="Externa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bzmed.ac.ir/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jpeg"/><Relationship Id="rId5" Type="http://schemas.openxmlformats.org/officeDocument/2006/relationships/image" Target="../media/image33.png"/><Relationship Id="rId10" Type="http://schemas.openxmlformats.org/officeDocument/2006/relationships/image" Target="../media/image38.jpeg"/><Relationship Id="rId4" Type="http://schemas.openxmlformats.org/officeDocument/2006/relationships/image" Target="../media/image32.png"/><Relationship Id="rId9" Type="http://schemas.openxmlformats.org/officeDocument/2006/relationships/image" Target="../media/image37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pformsaz.tbzmed.ac.ir/forms/motale/devalopmed.aspx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703" y="248194"/>
            <a:ext cx="10515600" cy="2730137"/>
          </a:xfrm>
        </p:spPr>
        <p:txBody>
          <a:bodyPr>
            <a:noAutofit/>
          </a:bodyPr>
          <a:lstStyle/>
          <a:p>
            <a:pPr algn="ctr"/>
            <a:r>
              <a:rPr lang="fa-IR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fornian FB" panose="0207040306080B030204" pitchFamily="18" charset="0"/>
                <a:ea typeface="Cambria Math" panose="02040503050406030204" pitchFamily="18" charset="0"/>
                <a:cs typeface="+mn-cs"/>
              </a:rPr>
              <a:t>دانشکده گردی</a:t>
            </a:r>
            <a:br>
              <a:rPr lang="fa-IR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fornian FB" panose="0207040306080B030204" pitchFamily="18" charset="0"/>
                <a:ea typeface="Cambria Math" panose="02040503050406030204" pitchFamily="18" charset="0"/>
                <a:cs typeface="+mn-cs"/>
              </a:rPr>
            </a:br>
            <a:r>
              <a:rPr lang="fa-I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fornian FB" panose="0207040306080B030204" pitchFamily="18" charset="0"/>
                <a:ea typeface="Cambria Math" panose="02040503050406030204" pitchFamily="18" charset="0"/>
                <a:cs typeface="+mn-cs"/>
              </a:rPr>
              <a:t>و </a:t>
            </a:r>
            <a:br>
              <a:rPr lang="fa-I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fornian FB" panose="0207040306080B030204" pitchFamily="18" charset="0"/>
                <a:ea typeface="Cambria Math" panose="02040503050406030204" pitchFamily="18" charset="0"/>
                <a:cs typeface="+mn-cs"/>
              </a:rPr>
            </a:br>
            <a:r>
              <a:rPr lang="fa-I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fornian FB" panose="0207040306080B030204" pitchFamily="18" charset="0"/>
                <a:ea typeface="Cambria Math" panose="02040503050406030204" pitchFamily="18" charset="0"/>
                <a:cs typeface="+mn-cs"/>
              </a:rPr>
              <a:t>دانشگاه گردی</a:t>
            </a:r>
            <a:endParaRPr lang="fa-I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fornian FB" panose="0207040306080B030204" pitchFamily="18" charset="0"/>
              <a:ea typeface="Cambria Math" panose="02040503050406030204" pitchFamily="18" charset="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07623" y="3487783"/>
            <a:ext cx="803365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fornian FB" panose="0207040306080B030204" pitchFamily="18" charset="0"/>
                <a:ea typeface="Cambria Math" panose="02040503050406030204" pitchFamily="18" charset="0"/>
              </a:rPr>
              <a:t>دانشکده پرستاری و مامایی</a:t>
            </a:r>
            <a:br>
              <a:rPr lang="fa-I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fornian FB" panose="0207040306080B030204" pitchFamily="18" charset="0"/>
                <a:ea typeface="Cambria Math" panose="02040503050406030204" pitchFamily="18" charset="0"/>
              </a:rPr>
            </a:br>
            <a:r>
              <a:rPr lang="fa-I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fornian FB" panose="0207040306080B030204" pitchFamily="18" charset="0"/>
                <a:ea typeface="Cambria Math" panose="02040503050406030204" pitchFamily="18" charset="0"/>
              </a:rPr>
              <a:t> تبریز</a:t>
            </a:r>
            <a:r>
              <a:rPr lang="fa-IR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fornian FB" panose="0207040306080B030204" pitchFamily="18" charset="0"/>
                <a:ea typeface="Cambria Math" panose="02040503050406030204" pitchFamily="18" charset="0"/>
              </a:rPr>
              <a:t/>
            </a:r>
            <a:br>
              <a:rPr lang="fa-IR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fornian FB" panose="0207040306080B030204" pitchFamily="18" charset="0"/>
                <a:ea typeface="Cambria Math" panose="02040503050406030204" pitchFamily="18" charset="0"/>
              </a:rPr>
            </a:br>
            <a:r>
              <a:rPr lang="fa-I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fornian FB" panose="0207040306080B030204" pitchFamily="18" charset="0"/>
                <a:ea typeface="Cambria Math" panose="02040503050406030204" pitchFamily="18" charset="0"/>
              </a:rPr>
              <a:t>پاییز 1398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3699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849862731"/>
              </p:ext>
            </p:extLst>
          </p:nvPr>
        </p:nvGraphicFramePr>
        <p:xfrm>
          <a:off x="1240220" y="0"/>
          <a:ext cx="9711559" cy="65742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8817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6C78FB8-9EC1-487C-B28D-2C99AEA00D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dgm id="{16C78FB8-9EC1-487C-B28D-2C99AEA00D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EC9C6EF-DDD3-4D78-A5A9-1AF785C7A0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500"/>
                                        <p:tgtEl>
                                          <p:spTgt spid="6">
                                            <p:graphicEl>
                                              <a:dgm id="{BEC9C6EF-DDD3-4D78-A5A9-1AF785C7A0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B8095EF-ACDA-45B3-B9B2-A430671CAE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dgm id="{DB8095EF-ACDA-45B3-B9B2-A430671CAE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9BBE258-8758-4DAD-9199-AE4EC3A350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500"/>
                                        <p:tgtEl>
                                          <p:spTgt spid="6">
                                            <p:graphicEl>
                                              <a:dgm id="{19BBE258-8758-4DAD-9199-AE4EC3A350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91C406F-1A2B-4135-9ABB-260A88AAD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500"/>
                                        <p:tgtEl>
                                          <p:spTgt spid="6">
                                            <p:graphicEl>
                                              <a:dgm id="{691C406F-1A2B-4135-9ABB-260A88AAD3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91233C6-5CD2-4311-A78C-530F5A273F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500"/>
                                        <p:tgtEl>
                                          <p:spTgt spid="6">
                                            <p:graphicEl>
                                              <a:dgm id="{791233C6-5CD2-4311-A78C-530F5A273F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501CC05-FE65-4116-969D-B1BA8E9E6F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500"/>
                                        <p:tgtEl>
                                          <p:spTgt spid="6">
                                            <p:graphicEl>
                                              <a:dgm id="{3501CC05-FE65-4116-969D-B1BA8E9E6F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8079D40-7338-4CEB-8AA8-08E7973FC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500"/>
                                        <p:tgtEl>
                                          <p:spTgt spid="6">
                                            <p:graphicEl>
                                              <a:dgm id="{58079D40-7338-4CEB-8AA8-08E7973FCC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C89AB8A-7783-4E90-87DC-335F7CCA76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500"/>
                                        <p:tgtEl>
                                          <p:spTgt spid="6">
                                            <p:graphicEl>
                                              <a:dgm id="{2C89AB8A-7783-4E90-87DC-335F7CCA76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D05A75D-D565-4409-961F-B76F576AD0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500"/>
                                        <p:tgtEl>
                                          <p:spTgt spid="6">
                                            <p:graphicEl>
                                              <a:dgm id="{FD05A75D-D565-4409-961F-B76F576AD0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3E15DD0-37AB-4C47-AFE6-916190F212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500"/>
                                        <p:tgtEl>
                                          <p:spTgt spid="6">
                                            <p:graphicEl>
                                              <a:dgm id="{33E15DD0-37AB-4C47-AFE6-916190F212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47CAA8C-2887-4C62-9163-B41C54AC86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500"/>
                                        <p:tgtEl>
                                          <p:spTgt spid="6">
                                            <p:graphicEl>
                                              <a:dgm id="{E47CAA8C-2887-4C62-9163-B41C54AC86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4876BEA-B032-480D-94C5-B40978D8E9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500"/>
                                        <p:tgtEl>
                                          <p:spTgt spid="6">
                                            <p:graphicEl>
                                              <a:dgm id="{14876BEA-B032-480D-94C5-B40978D8E9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6FD7014-A774-4495-9781-89F55963B1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500"/>
                                        <p:tgtEl>
                                          <p:spTgt spid="6">
                                            <p:graphicEl>
                                              <a:dgm id="{16FD7014-A774-4495-9781-89F55963B1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13B0512-0FFB-45BE-B77C-3B3A34007D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" dur="500"/>
                                        <p:tgtEl>
                                          <p:spTgt spid="6">
                                            <p:graphicEl>
                                              <a:dgm id="{D13B0512-0FFB-45BE-B77C-3B3A34007D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0A42D3B-CE27-43B1-A2C5-63B41DDC23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500"/>
                                        <p:tgtEl>
                                          <p:spTgt spid="6">
                                            <p:graphicEl>
                                              <a:dgm id="{50A42D3B-CE27-43B1-A2C5-63B41DDC23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8DD31FE-311D-410F-BCF0-FD23B23E46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" dur="500"/>
                                        <p:tgtEl>
                                          <p:spTgt spid="6">
                                            <p:graphicEl>
                                              <a:dgm id="{08DD31FE-311D-410F-BCF0-FD23B23E46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9CD96D6-B3F7-47E2-AD96-1CC2568BEF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500"/>
                                        <p:tgtEl>
                                          <p:spTgt spid="6">
                                            <p:graphicEl>
                                              <a:dgm id="{F9CD96D6-B3F7-47E2-AD96-1CC2568BEF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AEB5280-6F2B-4DAC-8954-92B2F21399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" dur="500"/>
                                        <p:tgtEl>
                                          <p:spTgt spid="6">
                                            <p:graphicEl>
                                              <a:dgm id="{BAEB5280-6F2B-4DAC-8954-92B2F21399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7454" y="-91440"/>
            <a:ext cx="6461234" cy="860612"/>
          </a:xfrm>
        </p:spPr>
        <p:txBody>
          <a:bodyPr/>
          <a:lstStyle/>
          <a:p>
            <a:pPr algn="ctr"/>
            <a:r>
              <a:rPr lang="fa-I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معرفی دانشکده ها</a:t>
            </a:r>
          </a:p>
        </p:txBody>
      </p:sp>
      <p:graphicFrame>
        <p:nvGraphicFramePr>
          <p:cNvPr id="15" name="Content Placeholder 1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2088183"/>
              </p:ext>
            </p:extLst>
          </p:nvPr>
        </p:nvGraphicFramePr>
        <p:xfrm>
          <a:off x="26894" y="627219"/>
          <a:ext cx="12165106" cy="6320684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67148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21539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27822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76166">
                <a:tc>
                  <a:txBody>
                    <a:bodyPr/>
                    <a:lstStyle/>
                    <a:p>
                      <a:pPr algn="ctr" rtl="1"/>
                      <a:r>
                        <a:rPr lang="fa-IR" sz="2000" u="non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cs typeface="+mn-cs"/>
                        </a:rPr>
                        <a:t>نام دانشکده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cs typeface="+mn-cs"/>
                        </a:rPr>
                        <a:t>آدرس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cs typeface="+mn-cs"/>
                        </a:rPr>
                        <a:t>رشته های تحصیلی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46543">
                <a:tc>
                  <a:txBody>
                    <a:bodyPr/>
                    <a:lstStyle/>
                    <a:p>
                      <a:pPr rtl="1"/>
                      <a:endParaRPr lang="en-US" sz="2000" b="0" dirty="0" smtClean="0">
                        <a:cs typeface="+mn-cs"/>
                      </a:endParaRPr>
                    </a:p>
                    <a:p>
                      <a:pPr rtl="1"/>
                      <a:r>
                        <a:rPr lang="fa-IR" sz="2000" b="0" dirty="0" smtClean="0">
                          <a:cs typeface="+mn-cs"/>
                        </a:rPr>
                        <a:t>دانشکده </a:t>
                      </a:r>
                      <a:r>
                        <a:rPr lang="fa-IR" sz="2000" b="0" dirty="0">
                          <a:cs typeface="+mn-cs"/>
                        </a:rPr>
                        <a:t>پرستاری و مامایی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b="0" dirty="0">
                          <a:cs typeface="+mn-cs"/>
                        </a:rPr>
                        <a:t>شریعتی </a:t>
                      </a:r>
                      <a:r>
                        <a:rPr lang="fa-IR" sz="2000" b="0" dirty="0" smtClean="0">
                          <a:cs typeface="+mn-cs"/>
                        </a:rPr>
                        <a:t>جنوبی</a:t>
                      </a:r>
                    </a:p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b="0" dirty="0" smtClean="0">
                          <a:cs typeface="+mn-cs"/>
                        </a:rPr>
                        <a:t> </a:t>
                      </a:r>
                      <a:r>
                        <a:rPr lang="fa-IR" sz="2000" b="0" dirty="0">
                          <a:cs typeface="+mn-cs"/>
                        </a:rPr>
                        <a:t>بالاتر از کلینیک حکیمان نور</a:t>
                      </a:r>
                    </a:p>
                    <a:p>
                      <a:pPr rtl="1"/>
                      <a:endParaRPr lang="fa-IR" sz="2000" b="0" dirty="0"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b="0">
                          <a:cs typeface="+mn-cs"/>
                        </a:rPr>
                        <a:t>3 رشته اصلی پرستاری، مامایی، اتاق عمل و 10 گرایش در مقاطع کارشناسی ارشد و دکترا</a:t>
                      </a:r>
                    </a:p>
                    <a:p>
                      <a:pPr rtl="1"/>
                      <a:endParaRPr lang="fa-IR" sz="2000" b="0"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52107">
                <a:tc>
                  <a:txBody>
                    <a:bodyPr/>
                    <a:lstStyle/>
                    <a:p>
                      <a:pPr rtl="1"/>
                      <a:endParaRPr lang="en-US" sz="2000" b="0" dirty="0" smtClean="0">
                        <a:cs typeface="+mn-cs"/>
                      </a:endParaRPr>
                    </a:p>
                    <a:p>
                      <a:pPr rtl="1"/>
                      <a:endParaRPr lang="en-US" sz="2000" b="0" dirty="0" smtClean="0">
                        <a:cs typeface="+mn-cs"/>
                      </a:endParaRPr>
                    </a:p>
                    <a:p>
                      <a:pPr rtl="1"/>
                      <a:r>
                        <a:rPr lang="fa-IR" sz="2000" b="0" dirty="0" smtClean="0">
                          <a:cs typeface="+mn-cs"/>
                        </a:rPr>
                        <a:t>دانشکده </a:t>
                      </a:r>
                      <a:r>
                        <a:rPr lang="fa-IR" sz="2000" b="0" dirty="0">
                          <a:cs typeface="+mn-cs"/>
                        </a:rPr>
                        <a:t>بهداشت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b="0" dirty="0">
                          <a:cs typeface="+mn-cs"/>
                        </a:rPr>
                        <a:t>گلگشت به سمت عطار </a:t>
                      </a:r>
                      <a:r>
                        <a:rPr lang="fa-IR" sz="2000" b="0" dirty="0" smtClean="0">
                          <a:cs typeface="+mn-cs"/>
                        </a:rPr>
                        <a:t>نیشابوری</a:t>
                      </a:r>
                    </a:p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b="0" dirty="0" smtClean="0">
                          <a:cs typeface="+mn-cs"/>
                        </a:rPr>
                        <a:t> نرسیده </a:t>
                      </a:r>
                      <a:r>
                        <a:rPr lang="fa-IR" sz="2000" b="0" dirty="0">
                          <a:cs typeface="+mn-cs"/>
                        </a:rPr>
                        <a:t>به بلوار نیایش، پردیس دانشگاه علوم پزشکی تبریز</a:t>
                      </a:r>
                      <a:endParaRPr lang="en-US" sz="2000" b="0" dirty="0">
                        <a:cs typeface="+mn-cs"/>
                      </a:endParaRPr>
                    </a:p>
                    <a:p>
                      <a:pPr rtl="1"/>
                      <a:endParaRPr lang="fa-IR" sz="2000" b="0" dirty="0"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2000" b="0" dirty="0">
                          <a:cs typeface="+mn-cs"/>
                        </a:rPr>
                        <a:t>11 رشته در مقاطع مختلف تحصیلی</a:t>
                      </a:r>
                    </a:p>
                    <a:p>
                      <a:pPr algn="r" rtl="1"/>
                      <a:r>
                        <a:rPr lang="fa-IR" sz="2000" b="0" dirty="0">
                          <a:cs typeface="+mn-cs"/>
                        </a:rPr>
                        <a:t>در مقطع کارشناسی بهداشت محیط، بهداشت عمومی و بهداشت حرفه‌ای و گرایشات مختلف در مقطع کارشناسی ارشد و </a:t>
                      </a:r>
                      <a:r>
                        <a:rPr lang="en-US" sz="2000" b="0" dirty="0">
                          <a:cs typeface="+mn-cs"/>
                        </a:rPr>
                        <a:t>PHD</a:t>
                      </a:r>
                    </a:p>
                    <a:p>
                      <a:pPr rtl="1"/>
                      <a:endParaRPr lang="fa-IR" sz="2000" b="0" dirty="0"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499325">
                <a:tc>
                  <a:txBody>
                    <a:bodyPr/>
                    <a:lstStyle/>
                    <a:p>
                      <a:pPr rtl="1"/>
                      <a:endParaRPr lang="en-US" sz="2000" b="0" dirty="0" smtClean="0">
                        <a:cs typeface="+mn-cs"/>
                      </a:endParaRPr>
                    </a:p>
                    <a:p>
                      <a:pPr rtl="1"/>
                      <a:endParaRPr lang="en-US" sz="2000" b="0" dirty="0" smtClean="0">
                        <a:cs typeface="+mn-cs"/>
                      </a:endParaRPr>
                    </a:p>
                    <a:p>
                      <a:pPr rtl="1"/>
                      <a:r>
                        <a:rPr lang="fa-IR" sz="2000" b="0" dirty="0" smtClean="0">
                          <a:cs typeface="+mn-cs"/>
                        </a:rPr>
                        <a:t>دانشکده </a:t>
                      </a:r>
                      <a:r>
                        <a:rPr lang="fa-IR" sz="2000" b="0" dirty="0">
                          <a:cs typeface="+mn-cs"/>
                        </a:rPr>
                        <a:t>تغذیه و علوم غذایی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b="0" dirty="0" smtClean="0">
                          <a:cs typeface="+mn-cs"/>
                        </a:rPr>
                        <a:t>گلگشت</a:t>
                      </a:r>
                      <a:r>
                        <a:rPr lang="en-US" sz="2000" b="0" baseline="0" dirty="0" smtClean="0">
                          <a:cs typeface="+mn-cs"/>
                        </a:rPr>
                        <a:t> </a:t>
                      </a:r>
                      <a:r>
                        <a:rPr lang="fa-IR" sz="2000" b="0" baseline="0" dirty="0" smtClean="0">
                          <a:cs typeface="+mn-cs"/>
                        </a:rPr>
                        <a:t>، </a:t>
                      </a:r>
                      <a:r>
                        <a:rPr lang="fa-IR" sz="2000" b="0" dirty="0" smtClean="0">
                          <a:cs typeface="+mn-cs"/>
                        </a:rPr>
                        <a:t>نرسیده </a:t>
                      </a:r>
                      <a:r>
                        <a:rPr lang="fa-IR" sz="2000" b="0" dirty="0">
                          <a:cs typeface="+mn-cs"/>
                        </a:rPr>
                        <a:t>به سمت عطار نیشابوری، نرسیده به بلوار نیایش، پردیس دانشگاه علوم پزشکی تبریز</a:t>
                      </a:r>
                    </a:p>
                    <a:p>
                      <a:pPr rtl="1"/>
                      <a:endParaRPr lang="fa-IR" sz="2000" b="0" dirty="0"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b="0" dirty="0">
                          <a:cs typeface="+mn-cs"/>
                        </a:rPr>
                        <a:t>دارای دو رشته تغذیه و علوم و صنایع غذایی در مقطع کارشناسی و 9 گرایش مقاطع ارشد و دکترا</a:t>
                      </a:r>
                    </a:p>
                    <a:p>
                      <a:pPr rtl="1"/>
                      <a:endParaRPr lang="fa-IR" sz="2000" b="0" dirty="0"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46543">
                <a:tc>
                  <a:txBody>
                    <a:bodyPr/>
                    <a:lstStyle/>
                    <a:p>
                      <a:pPr rtl="1"/>
                      <a:endParaRPr lang="en-US" sz="2000" b="0" dirty="0" smtClean="0">
                        <a:cs typeface="+mn-cs"/>
                      </a:endParaRPr>
                    </a:p>
                    <a:p>
                      <a:pPr rtl="1"/>
                      <a:r>
                        <a:rPr lang="fa-IR" sz="2000" b="0" dirty="0" smtClean="0">
                          <a:cs typeface="+mn-cs"/>
                        </a:rPr>
                        <a:t>دانشکده </a:t>
                      </a:r>
                      <a:r>
                        <a:rPr lang="fa-IR" sz="2000" b="0" dirty="0">
                          <a:cs typeface="+mn-cs"/>
                        </a:rPr>
                        <a:t>پزشکی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b="0" dirty="0">
                          <a:cs typeface="+mn-cs"/>
                        </a:rPr>
                        <a:t>گلگشت، پردیس دانشگاه علوم پزشکی تبریز</a:t>
                      </a:r>
                      <a:endParaRPr lang="en-US" sz="2000" b="0" dirty="0">
                        <a:cs typeface="+mn-cs"/>
                      </a:endParaRPr>
                    </a:p>
                    <a:p>
                      <a:pPr rtl="1"/>
                      <a:endParaRPr lang="fa-IR" sz="2000" b="0" dirty="0"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b="0" dirty="0">
                          <a:cs typeface="+mn-cs"/>
                        </a:rPr>
                        <a:t>دارای 8 گروه علوم پایه و 20 گروه آموزش تخصصی بالینی</a:t>
                      </a:r>
                    </a:p>
                    <a:p>
                      <a:pPr rtl="1"/>
                      <a:endParaRPr lang="fa-IR" sz="2000" b="0" dirty="0"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27907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3177581"/>
              </p:ext>
            </p:extLst>
          </p:nvPr>
        </p:nvGraphicFramePr>
        <p:xfrm>
          <a:off x="0" y="141224"/>
          <a:ext cx="12192000" cy="6716778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75513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1923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01762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96349">
                <a:tc>
                  <a:txBody>
                    <a:bodyPr/>
                    <a:lstStyle/>
                    <a:p>
                      <a:pPr algn="ctr" rtl="1"/>
                      <a:r>
                        <a:rPr lang="fa-IR" sz="3200" dirty="0">
                          <a:solidFill>
                            <a:srgbClr val="FF0000"/>
                          </a:solidFill>
                          <a:cs typeface="+mn-cs"/>
                        </a:rPr>
                        <a:t>نام دانشکده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3200" dirty="0">
                          <a:solidFill>
                            <a:srgbClr val="FF0000"/>
                          </a:solidFill>
                          <a:cs typeface="+mn-cs"/>
                        </a:rPr>
                        <a:t>آدرس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3200" dirty="0">
                          <a:solidFill>
                            <a:srgbClr val="FF0000"/>
                          </a:solidFill>
                          <a:cs typeface="+mn-cs"/>
                        </a:rPr>
                        <a:t>رشته های تحصیلی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35765">
                <a:tc>
                  <a:txBody>
                    <a:bodyPr/>
                    <a:lstStyle/>
                    <a:p>
                      <a:pPr rtl="1"/>
                      <a:endParaRPr lang="en-US" sz="2000" dirty="0" smtClean="0">
                        <a:cs typeface="+mn-cs"/>
                      </a:endParaRPr>
                    </a:p>
                    <a:p>
                      <a:pPr rtl="1"/>
                      <a:r>
                        <a:rPr lang="fa-IR" sz="2000" dirty="0" smtClean="0">
                          <a:cs typeface="+mn-cs"/>
                        </a:rPr>
                        <a:t>دانشکده دندانپزشکی</a:t>
                      </a:r>
                      <a:endParaRPr lang="fa-IR" sz="2000" dirty="0"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dirty="0">
                          <a:cs typeface="+mn-cs"/>
                        </a:rPr>
                        <a:t>گلگشت، جنب بیمارستان امام </a:t>
                      </a:r>
                      <a:r>
                        <a:rPr lang="fa-IR" sz="2000" dirty="0" smtClean="0">
                          <a:cs typeface="+mn-cs"/>
                        </a:rPr>
                        <a:t>رضا </a:t>
                      </a:r>
                      <a:r>
                        <a:rPr lang="fa-IR" sz="2000" dirty="0">
                          <a:cs typeface="+mn-cs"/>
                        </a:rPr>
                        <a:t>پردیس دانشگاه علوم پزشکی تبریز</a:t>
                      </a:r>
                      <a:endParaRPr lang="en-US" sz="2000" dirty="0">
                        <a:cs typeface="+mn-cs"/>
                      </a:endParaRPr>
                    </a:p>
                    <a:p>
                      <a:pPr rtl="1"/>
                      <a:endParaRPr lang="fa-IR" sz="2000" dirty="0"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dirty="0">
                          <a:cs typeface="+mn-cs"/>
                        </a:rPr>
                        <a:t>دارای 11 گروه آموزشی فعال در قالب کارشناسی ساخت پروتزهای دندانی، دکترای عمومی و تخصص ها</a:t>
                      </a:r>
                    </a:p>
                    <a:p>
                      <a:pPr rtl="1"/>
                      <a:endParaRPr lang="fa-IR" sz="2000" dirty="0"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35765">
                <a:tc>
                  <a:txBody>
                    <a:bodyPr/>
                    <a:lstStyle/>
                    <a:p>
                      <a:pPr rtl="1"/>
                      <a:endParaRPr lang="en-US" sz="2000" dirty="0" smtClean="0">
                        <a:cs typeface="+mn-cs"/>
                      </a:endParaRPr>
                    </a:p>
                    <a:p>
                      <a:pPr rtl="1"/>
                      <a:r>
                        <a:rPr lang="fa-IR" sz="2000" dirty="0" smtClean="0">
                          <a:cs typeface="+mn-cs"/>
                        </a:rPr>
                        <a:t>دانشکده </a:t>
                      </a:r>
                      <a:r>
                        <a:rPr lang="fa-IR" sz="2000" dirty="0">
                          <a:cs typeface="+mn-cs"/>
                        </a:rPr>
                        <a:t>داروسازی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dirty="0">
                          <a:cs typeface="+mn-cs"/>
                        </a:rPr>
                        <a:t> گلگشت، پردیس دانشگاه علوم پزشکی تبریز</a:t>
                      </a:r>
                      <a:endParaRPr lang="en-US" sz="2000" dirty="0">
                        <a:cs typeface="+mn-cs"/>
                      </a:endParaRPr>
                    </a:p>
                    <a:p>
                      <a:pPr rtl="1"/>
                      <a:endParaRPr lang="fa-IR" sz="2000" dirty="0"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dirty="0">
                          <a:cs typeface="+mn-cs"/>
                        </a:rPr>
                        <a:t>متشکل از 9 گروه آموزشی در قالب دکترای عمومی و تخصصی</a:t>
                      </a:r>
                    </a:p>
                    <a:p>
                      <a:pPr rtl="1"/>
                      <a:endParaRPr lang="fa-IR" sz="2000" dirty="0"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35765">
                <a:tc>
                  <a:txBody>
                    <a:bodyPr/>
                    <a:lstStyle/>
                    <a:p>
                      <a:pPr rtl="1"/>
                      <a:endParaRPr lang="en-US" sz="2000" dirty="0" smtClean="0">
                        <a:cs typeface="+mn-cs"/>
                      </a:endParaRPr>
                    </a:p>
                    <a:p>
                      <a:pPr rtl="1"/>
                      <a:r>
                        <a:rPr lang="fa-IR" sz="2000" dirty="0" smtClean="0">
                          <a:cs typeface="+mn-cs"/>
                        </a:rPr>
                        <a:t>دانشکده </a:t>
                      </a:r>
                      <a:r>
                        <a:rPr lang="fa-IR" sz="2000" dirty="0">
                          <a:cs typeface="+mn-cs"/>
                        </a:rPr>
                        <a:t>پیراپزشکی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fa-IR" sz="2000" dirty="0" smtClean="0">
                          <a:cs typeface="+mn-cs"/>
                        </a:rPr>
                        <a:t>گلگشت</a:t>
                      </a:r>
                    </a:p>
                    <a:p>
                      <a:pPr rtl="1"/>
                      <a:r>
                        <a:rPr lang="fa-IR" sz="2000" dirty="0" smtClean="0">
                          <a:cs typeface="+mn-cs"/>
                        </a:rPr>
                        <a:t> </a:t>
                      </a:r>
                      <a:r>
                        <a:rPr lang="fa-IR" sz="2000" dirty="0">
                          <a:cs typeface="+mn-cs"/>
                        </a:rPr>
                        <a:t>جنب بیمارستان مدنی، پردیس دانشگاه تبریز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dirty="0">
                          <a:cs typeface="+mn-cs"/>
                        </a:rPr>
                        <a:t>دارای 3 گروه تخصصی علوم آزمایشگاهی، هوشبری و رادیولوژی</a:t>
                      </a:r>
                    </a:p>
                    <a:p>
                      <a:pPr rtl="1"/>
                      <a:endParaRPr lang="fa-IR" sz="2000" dirty="0"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663501">
                <a:tc>
                  <a:txBody>
                    <a:bodyPr/>
                    <a:lstStyle/>
                    <a:p>
                      <a:pPr rtl="1"/>
                      <a:endParaRPr lang="en-US" sz="2000" dirty="0" smtClean="0">
                        <a:cs typeface="+mn-cs"/>
                      </a:endParaRPr>
                    </a:p>
                    <a:p>
                      <a:pPr rtl="1"/>
                      <a:endParaRPr lang="en-US" sz="2000" dirty="0" smtClean="0">
                        <a:cs typeface="+mn-cs"/>
                      </a:endParaRPr>
                    </a:p>
                    <a:p>
                      <a:pPr rtl="1"/>
                      <a:r>
                        <a:rPr lang="fa-IR" sz="2000" dirty="0" smtClean="0">
                          <a:cs typeface="+mn-cs"/>
                        </a:rPr>
                        <a:t>دانشکده </a:t>
                      </a:r>
                      <a:r>
                        <a:rPr lang="fa-IR" sz="2000" dirty="0">
                          <a:cs typeface="+mn-cs"/>
                        </a:rPr>
                        <a:t>توانبخشی و علوم نوین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dirty="0">
                          <a:cs typeface="+mn-cs"/>
                        </a:rPr>
                        <a:t>گلگشت، جنب بیمارستان </a:t>
                      </a:r>
                      <a:r>
                        <a:rPr lang="fa-IR" sz="2000" dirty="0" smtClean="0">
                          <a:cs typeface="+mn-cs"/>
                        </a:rPr>
                        <a:t>مدنی</a:t>
                      </a:r>
                    </a:p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dirty="0" smtClean="0">
                          <a:cs typeface="+mn-cs"/>
                        </a:rPr>
                        <a:t> </a:t>
                      </a:r>
                      <a:r>
                        <a:rPr lang="fa-IR" sz="2000" dirty="0">
                          <a:cs typeface="+mn-cs"/>
                        </a:rPr>
                        <a:t>پردیس دانشگاه تبریز، دانشکده داروسازی قدیم</a:t>
                      </a:r>
                      <a:endParaRPr lang="en-US" sz="2000" dirty="0">
                        <a:cs typeface="+mn-cs"/>
                      </a:endParaRPr>
                    </a:p>
                    <a:p>
                      <a:pPr rtl="1"/>
                      <a:endParaRPr lang="fa-IR" sz="2000" dirty="0"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2000" dirty="0">
                          <a:cs typeface="+mn-cs"/>
                        </a:rPr>
                        <a:t>دارای 4 گروه آموزشی فیزیوتراپی، شنوایی سنجی، کار درمانی و گفتار درمانی</a:t>
                      </a:r>
                    </a:p>
                    <a:p>
                      <a:pPr algn="r" rtl="1"/>
                      <a:r>
                        <a:rPr lang="fa-IR" sz="2000" dirty="0">
                          <a:cs typeface="+mn-cs"/>
                        </a:rPr>
                        <a:t>دارای گروه های مختلف علوم نوین پزشی در مقاطع صرفا کارشناسی ارشد و دکترا</a:t>
                      </a:r>
                    </a:p>
                    <a:p>
                      <a:pPr rtl="1"/>
                      <a:endParaRPr lang="fa-IR" sz="2000" dirty="0"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349633">
                <a:tc>
                  <a:txBody>
                    <a:bodyPr/>
                    <a:lstStyle/>
                    <a:p>
                      <a:pPr rtl="1"/>
                      <a:endParaRPr lang="en-US" sz="2000" dirty="0" smtClean="0">
                        <a:cs typeface="+mn-cs"/>
                      </a:endParaRPr>
                    </a:p>
                    <a:p>
                      <a:pPr rtl="1"/>
                      <a:r>
                        <a:rPr lang="fa-IR" sz="2000" dirty="0" smtClean="0">
                          <a:cs typeface="+mn-cs"/>
                        </a:rPr>
                        <a:t>دانشکده </a:t>
                      </a:r>
                      <a:r>
                        <a:rPr lang="fa-IR" sz="2000" dirty="0">
                          <a:cs typeface="+mn-cs"/>
                        </a:rPr>
                        <a:t>مدیریت و اطلاع رسانی پزشکی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fa-IR" sz="2000" dirty="0" smtClean="0">
                          <a:cs typeface="+mn-cs"/>
                        </a:rPr>
                        <a:t>گلگشت</a:t>
                      </a:r>
                    </a:p>
                    <a:p>
                      <a:pPr rtl="1"/>
                      <a:r>
                        <a:rPr lang="fa-IR" sz="2000" dirty="0" smtClean="0">
                          <a:cs typeface="+mn-cs"/>
                        </a:rPr>
                        <a:t> </a:t>
                      </a:r>
                      <a:r>
                        <a:rPr lang="fa-IR" sz="2000" dirty="0">
                          <a:cs typeface="+mn-cs"/>
                        </a:rPr>
                        <a:t>جنب بیمارستان مدنی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dirty="0">
                          <a:cs typeface="+mn-cs"/>
                        </a:rPr>
                        <a:t>دارای 4 گروه آموزشی تخصصی اقتصاد سلامت، فناوری اطلاعات سلامت، کتابداری و اطلاع رسانی پزشکی و مدیریت خدمات بهداشتی درمانی در مقاطع مختلف </a:t>
                      </a:r>
                    </a:p>
                    <a:p>
                      <a:pPr rtl="1"/>
                      <a:endParaRPr lang="fa-IR" sz="2000" dirty="0"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169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593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a-I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سامانه های معاونت آموزشی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605118" y="1825625"/>
            <a:ext cx="12667130" cy="4351338"/>
          </a:xfrm>
        </p:spPr>
        <p:txBody>
          <a:bodyPr/>
          <a:lstStyle/>
          <a:p>
            <a:r>
              <a:rPr lang="fa-IR" sz="3600" b="1" dirty="0"/>
              <a:t>سامانه مدیریت دانشجویی (سما)</a:t>
            </a:r>
          </a:p>
          <a:p>
            <a:r>
              <a:rPr lang="fa-IR" sz="3600" b="1" dirty="0"/>
              <a:t>ورود از طریق سایت اصلی دانشگاه و یا لینک زیر</a:t>
            </a:r>
          </a:p>
          <a:p>
            <a:r>
              <a:rPr lang="en-US" sz="3600" b="1" dirty="0">
                <a:hlinkClick r:id="rId2"/>
              </a:rPr>
              <a:t>http://sama.tbzmed.ac.ir/samaweb/Login.aspx</a:t>
            </a:r>
            <a:endParaRPr lang="fa-IR" sz="3600" b="1" dirty="0"/>
          </a:p>
          <a:p>
            <a:r>
              <a:rPr lang="fa-IR" sz="3600" b="1" dirty="0"/>
              <a:t>ورود با شماره دانشجویی و رمز عبور( دریافت شده از واحد آموزش دانشکده</a:t>
            </a:r>
            <a:r>
              <a:rPr lang="fa-IR" sz="3600" b="1" dirty="0" smtClean="0"/>
              <a:t>)</a:t>
            </a:r>
            <a:endParaRPr lang="fa-IR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41" y="4583685"/>
            <a:ext cx="4289612" cy="2088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7260" y="4604121"/>
            <a:ext cx="3454753" cy="2106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4827" y="4583685"/>
            <a:ext cx="3495105" cy="2088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756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6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6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6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6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2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2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0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300"/>
                            </p:stCondLst>
                            <p:childTnLst>
                              <p:par>
                                <p:cTn id="4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400"/>
                            </p:stCondLst>
                            <p:childTnLst>
                              <p:par>
                                <p:cTn id="6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37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18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32" tmFilter="0, 0; 0.125,0.2665; 0.25,0.4; 0.375,0.465; 0.5,0.5;  0.625,0.535; 0.75,0.6; 0.875,0.7335; 1,1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16" tmFilter="0, 0; 0.125,0.2665; 0.25,0.4; 0.375,0.465; 0.5,0.5;  0.625,0.535; 0.75,0.6; 0.875,0.7335; 1,1">
                                          <p:stCondLst>
                                            <p:cond delay="86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7" tmFilter="0, 0; 0.125,0.2665; 0.25,0.4; 0.375,0.465; 0.5,0.5;  0.625,0.535; 0.75,0.6; 0.875,0.7335; 1,1">
                                          <p:stCondLst>
                                            <p:cond delay="10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17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08" decel="50000">
                                          <p:stCondLst>
                                            <p:cond delay="43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17">
                                          <p:stCondLst>
                                            <p:cond delay="85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08" decel="50000">
                                          <p:stCondLst>
                                            <p:cond delay="8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17">
                                          <p:stCondLst>
                                            <p:cond delay="106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08" decel="50000">
                                          <p:stCondLst>
                                            <p:cond delay="10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17">
                                          <p:stCondLst>
                                            <p:cond delay="11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08" decel="50000">
                                          <p:stCondLst>
                                            <p:cond delay="119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2365" y="-59010"/>
            <a:ext cx="4247606" cy="1325563"/>
          </a:xfrm>
        </p:spPr>
        <p:txBody>
          <a:bodyPr>
            <a:normAutofit/>
          </a:bodyPr>
          <a:lstStyle/>
          <a:p>
            <a:pPr algn="ctr">
              <a:spcBef>
                <a:spcPts val="1000"/>
              </a:spcBef>
            </a:pPr>
            <a:r>
              <a:rPr lang="fa-I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معاونت تحقیقات و فناوری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6" y="907209"/>
            <a:ext cx="12142694" cy="6306671"/>
          </a:xfrm>
        </p:spPr>
        <p:txBody>
          <a:bodyPr>
            <a:normAutofit/>
          </a:bodyPr>
          <a:lstStyle/>
          <a:p>
            <a:r>
              <a:rPr lang="fa-IR" dirty="0"/>
              <a:t>معاون معاونت تحقیقات و </a:t>
            </a:r>
            <a:r>
              <a:rPr lang="fa-IR" dirty="0" smtClean="0"/>
              <a:t>فناوری</a:t>
            </a:r>
            <a:endParaRPr lang="fa-IR" dirty="0"/>
          </a:p>
          <a:p>
            <a:pPr marL="0" indent="0">
              <a:buNone/>
            </a:pPr>
            <a:r>
              <a:rPr lang="fa-IR" dirty="0">
                <a:solidFill>
                  <a:srgbClr val="FF0000"/>
                </a:solidFill>
              </a:rPr>
              <a:t>آقای دکتر </a:t>
            </a:r>
            <a:r>
              <a:rPr lang="fa-IR" dirty="0" smtClean="0">
                <a:solidFill>
                  <a:srgbClr val="FF0000"/>
                </a:solidFill>
              </a:rPr>
              <a:t>محمد سمیعی</a:t>
            </a:r>
            <a:endParaRPr lang="fa-IR" dirty="0">
              <a:solidFill>
                <a:srgbClr val="FF0000"/>
              </a:solidFill>
            </a:endParaRPr>
          </a:p>
          <a:p>
            <a:r>
              <a:rPr lang="fa-IR" dirty="0"/>
              <a:t>حرکت در راستاي سياستهاي پژوهشي كشور براي بروز و ظهور </a:t>
            </a:r>
            <a:r>
              <a:rPr lang="fa-IR" dirty="0" smtClean="0"/>
              <a:t>خلاقيت ها </a:t>
            </a:r>
            <a:r>
              <a:rPr lang="fa-IR" dirty="0"/>
              <a:t>و كشفيات، بسترسازي و فراهم نمودن زمينه لازم را براي ارتقاي سطح كيفي و كمي فعاليتهاي پژوهشي</a:t>
            </a:r>
          </a:p>
          <a:p>
            <a:r>
              <a:rPr lang="fa-IR" dirty="0"/>
              <a:t>محل استقرار:</a:t>
            </a:r>
          </a:p>
          <a:p>
            <a:r>
              <a:rPr lang="fa-IR" dirty="0"/>
              <a:t>تبریز / خیابان </a:t>
            </a:r>
            <a:r>
              <a:rPr lang="fa-IR" dirty="0" smtClean="0"/>
              <a:t>گلگشت/ دانشگاه </a:t>
            </a:r>
            <a:r>
              <a:rPr lang="fa-IR" dirty="0"/>
              <a:t>علوم پزشکی تبریز ساختمان مرکزی شماره 2 (ساختمان قرمز)  / طبقه سوم معاونت تحقیقات و فناوری</a:t>
            </a:r>
          </a:p>
          <a:p>
            <a:r>
              <a:rPr lang="en-US" dirty="0" smtClean="0"/>
              <a:t>04133357310-11</a:t>
            </a:r>
            <a:endParaRPr lang="fa-IR" dirty="0"/>
          </a:p>
          <a:p>
            <a:r>
              <a:rPr lang="fa-IR" sz="3200" dirty="0">
                <a:solidFill>
                  <a:srgbClr val="FF0000"/>
                </a:solidFill>
              </a:rPr>
              <a:t>سامانه های معاونت تحقیقات</a:t>
            </a:r>
            <a:endParaRPr lang="en-US" sz="3200" b="1" dirty="0">
              <a:solidFill>
                <a:srgbClr val="FF0000"/>
              </a:solidFill>
            </a:endParaRPr>
          </a:p>
          <a:p>
            <a:r>
              <a:rPr lang="fa-IR" dirty="0"/>
              <a:t>سامانه پژوهان</a:t>
            </a:r>
          </a:p>
          <a:p>
            <a:r>
              <a:rPr lang="fa-IR" dirty="0"/>
              <a:t>ثبت فعالیت های تحقیقاتی و پژوهشی در قالب رزومه و ساماندهی امور پژوهشی</a:t>
            </a:r>
          </a:p>
          <a:p>
            <a:r>
              <a:rPr lang="en-US" dirty="0">
                <a:hlinkClick r:id="rId2"/>
              </a:rPr>
              <a:t>http://pazhoohan.tbzmed.ac.ir</a:t>
            </a:r>
            <a:endParaRPr lang="fa-IR" dirty="0"/>
          </a:p>
          <a:p>
            <a:endParaRPr lang="fa-IR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949" y="4165047"/>
            <a:ext cx="3113663" cy="1592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36" y="165525"/>
            <a:ext cx="1447800" cy="16921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1159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34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9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98" tmFilter="0, 0; 0.125,0.2665; 0.25,0.4; 0.375,0.465; 0.5,0.5;  0.625,0.535; 0.75,0.6; 0.875,0.7335; 1,1">
                                          <p:stCondLst>
                                            <p:cond delay="3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99" tmFilter="0, 0; 0.125,0.2665; 0.25,0.4; 0.375,0.465; 0.5,0.5;  0.625,0.535; 0.75,0.6; 0.875,0.7335; 1,1">
                                          <p:stCondLst>
                                            <p:cond delay="79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8" tmFilter="0, 0; 0.125,0.2665; 0.25,0.4; 0.375,0.465; 0.5,0.5;  0.625,0.535; 0.75,0.6; 0.875,0.7335; 1,1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16">
                                          <p:stCondLst>
                                            <p:cond delay="39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00" decel="50000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6">
                                          <p:stCondLst>
                                            <p:cond delay="7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00" decel="50000">
                                          <p:stCondLst>
                                            <p:cond delay="80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6">
                                          <p:stCondLst>
                                            <p:cond delay="98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00" decel="50000">
                                          <p:stCondLst>
                                            <p:cond delay="100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6">
                                          <p:stCondLst>
                                            <p:cond delay="108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00" decel="50000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7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700"/>
                            </p:stCondLst>
                            <p:childTnLst>
                              <p:par>
                                <p:cTn id="7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700"/>
                            </p:stCondLst>
                            <p:childTnLst>
                              <p:par>
                                <p:cTn id="8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1700"/>
                            </p:stCondLst>
                            <p:childTnLst>
                              <p:par>
                                <p:cTn id="8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0670" y="197478"/>
            <a:ext cx="4897163" cy="655551"/>
          </a:xfrm>
        </p:spPr>
        <p:txBody>
          <a:bodyPr/>
          <a:lstStyle/>
          <a:p>
            <a:pPr marL="0" indent="0" algn="ctr">
              <a:buNone/>
            </a:pPr>
            <a:r>
              <a:rPr lang="fa-I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Helal" panose="00000400000000000000" pitchFamily="2" charset="-78"/>
              </a:rPr>
              <a:t> </a:t>
            </a:r>
            <a:r>
              <a:rPr lang="fa-I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معاونت تحقیقات و فناوری</a:t>
            </a:r>
          </a:p>
          <a:p>
            <a:endParaRPr lang="fa-I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Helal" panose="00000400000000000000" pitchFamily="2" charset="-78"/>
            </a:endParaRPr>
          </a:p>
          <a:p>
            <a:pPr marL="0" indent="0">
              <a:buNone/>
            </a:pPr>
            <a:endParaRPr lang="fa-I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Helal" panose="00000400000000000000" pitchFamily="2" charset="-78"/>
            </a:endParaRPr>
          </a:p>
        </p:txBody>
      </p:sp>
      <p:cxnSp>
        <p:nvCxnSpPr>
          <p:cNvPr id="5" name="Straight Connector 4"/>
          <p:cNvCxnSpPr>
            <a:stCxn id="3" idx="2"/>
            <a:endCxn id="31" idx="0"/>
          </p:cNvCxnSpPr>
          <p:nvPr/>
        </p:nvCxnSpPr>
        <p:spPr>
          <a:xfrm flipH="1">
            <a:off x="5929251" y="853029"/>
            <a:ext cx="1" cy="293328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1546206" y="1116107"/>
            <a:ext cx="8803547" cy="10473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endCxn id="20" idx="0"/>
          </p:cNvCxnSpPr>
          <p:nvPr/>
        </p:nvCxnSpPr>
        <p:spPr>
          <a:xfrm>
            <a:off x="1546206" y="1116106"/>
            <a:ext cx="0" cy="952233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0349753" y="1116106"/>
            <a:ext cx="0" cy="948006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9120806" y="2080724"/>
            <a:ext cx="2187388" cy="98836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400" dirty="0">
                <a:solidFill>
                  <a:schemeClr val="bg1"/>
                </a:solidFill>
              </a:rPr>
              <a:t>کمیته تحقیقات دانشجویی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549806" y="2080724"/>
            <a:ext cx="2758888" cy="94801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800" dirty="0">
                <a:solidFill>
                  <a:schemeClr val="bg1"/>
                </a:solidFill>
              </a:rPr>
              <a:t>مرکز نوآوری و شتابدهی سلامت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04059" y="2068339"/>
            <a:ext cx="2084294" cy="98413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400" dirty="0">
                <a:solidFill>
                  <a:schemeClr val="bg1"/>
                </a:solidFill>
              </a:rPr>
              <a:t>مراکز رشد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4" name="Left Brace 23"/>
          <p:cNvSpPr/>
          <p:nvPr/>
        </p:nvSpPr>
        <p:spPr>
          <a:xfrm rot="5400000">
            <a:off x="5291385" y="1887028"/>
            <a:ext cx="703858" cy="3213782"/>
          </a:xfrm>
          <a:prstGeom prst="leftBrace">
            <a:avLst>
              <a:gd name="adj1" fmla="val 8333"/>
              <a:gd name="adj2" fmla="val 41871"/>
            </a:avLst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5" name="Left Brace 24"/>
          <p:cNvSpPr/>
          <p:nvPr/>
        </p:nvSpPr>
        <p:spPr>
          <a:xfrm rot="5400000">
            <a:off x="9501965" y="1251062"/>
            <a:ext cx="703856" cy="4485715"/>
          </a:xfrm>
          <a:prstGeom prst="leftBrace">
            <a:avLst>
              <a:gd name="adj1" fmla="val 8333"/>
              <a:gd name="adj2" fmla="val 40972"/>
            </a:avLst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8" name="TextBox 27"/>
          <p:cNvSpPr txBox="1"/>
          <p:nvPr/>
        </p:nvSpPr>
        <p:spPr>
          <a:xfrm>
            <a:off x="4036423" y="3572296"/>
            <a:ext cx="3213782" cy="246221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2200" dirty="0"/>
              <a:t>این مرکز در بهار سال 1398 با هدف تخصیص امکانات مرحله </a:t>
            </a:r>
            <a:r>
              <a:rPr lang="fa-IR" sz="2200" dirty="0" smtClean="0"/>
              <a:t>پیش</a:t>
            </a:r>
            <a:r>
              <a:rPr lang="en-US" sz="2200" dirty="0" smtClean="0"/>
              <a:t> </a:t>
            </a:r>
            <a:r>
              <a:rPr lang="fa-IR" sz="2200" dirty="0" smtClean="0"/>
              <a:t>شتابدهی </a:t>
            </a:r>
            <a:r>
              <a:rPr lang="fa-IR" sz="2200" dirty="0"/>
              <a:t>به استارتآپ های حوزه سلامت، افتتاح شد.</a:t>
            </a:r>
          </a:p>
          <a:p>
            <a:r>
              <a:rPr lang="fa-IR" sz="2200" dirty="0"/>
              <a:t>آدرس: پردیس دانشگاه علوم پزشکی، جنب مسجد </a:t>
            </a:r>
            <a:r>
              <a:rPr lang="fa-IR" sz="2200" dirty="0" smtClean="0"/>
              <a:t>دانشگاه</a:t>
            </a:r>
            <a:endParaRPr lang="en-US" sz="2200" dirty="0" smtClean="0"/>
          </a:p>
          <a:p>
            <a:r>
              <a:rPr lang="en-US" sz="2200" dirty="0">
                <a:hlinkClick r:id="rId2"/>
              </a:rPr>
              <a:t>https</a:t>
            </a:r>
            <a:r>
              <a:rPr lang="en-US" sz="2200" dirty="0" smtClean="0">
                <a:hlinkClick r:id="rId2"/>
              </a:rPr>
              <a:t>://hiac.tbzmed.ac.ir</a:t>
            </a:r>
            <a:endParaRPr lang="fa-IR" sz="2200" dirty="0"/>
          </a:p>
        </p:txBody>
      </p:sp>
      <p:sp>
        <p:nvSpPr>
          <p:cNvPr id="29" name="TextBox 28"/>
          <p:cNvSpPr txBox="1"/>
          <p:nvPr/>
        </p:nvSpPr>
        <p:spPr>
          <a:xfrm>
            <a:off x="7611035" y="3415542"/>
            <a:ext cx="4485715" cy="286232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/>
            <a:r>
              <a:rPr lang="fa-IR" sz="2000" dirty="0" smtClean="0"/>
              <a:t>بروز و ظهور خلاقيت ها و كشفيات و ارتقاء سطح فعاليتهاي كيفي و كمي و فعاليتهاي پژوهشي </a:t>
            </a:r>
            <a:r>
              <a:rPr lang="fa-IR" sz="2000" dirty="0"/>
              <a:t>دانشجويي از طریق برگزاری کارگاه ها و حمایت از طرح های دانشجویی</a:t>
            </a:r>
          </a:p>
          <a:p>
            <a:pPr algn="just"/>
            <a:r>
              <a:rPr lang="fa-IR" sz="2000" dirty="0"/>
              <a:t>جذب عضو از طریق کمیته‌های مستقر در هر دانشکده</a:t>
            </a:r>
          </a:p>
          <a:p>
            <a:pPr algn="just"/>
            <a:r>
              <a:rPr lang="en-US" sz="2000" dirty="0">
                <a:hlinkClick r:id="rId3"/>
              </a:rPr>
              <a:t>https://</a:t>
            </a:r>
            <a:r>
              <a:rPr lang="en-US" sz="2000" dirty="0" smtClean="0">
                <a:hlinkClick r:id="rId3"/>
              </a:rPr>
              <a:t>src.tbzmed.ac.ir</a:t>
            </a:r>
            <a:endParaRPr lang="fa-IR" sz="2000" dirty="0"/>
          </a:p>
          <a:p>
            <a:pPr algn="just"/>
            <a:r>
              <a:rPr lang="fa-IR" sz="2000" dirty="0"/>
              <a:t>گلگشت، پردیس </a:t>
            </a:r>
            <a:r>
              <a:rPr lang="fa-IR" sz="2000" dirty="0" smtClean="0"/>
              <a:t>دانشگاه </a:t>
            </a:r>
            <a:r>
              <a:rPr lang="fa-IR" sz="2000" dirty="0"/>
              <a:t>علوم پزشکی، روبروی دانشکده داروسازی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0843" y="1146357"/>
            <a:ext cx="2276815" cy="9177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Left Brace 15"/>
          <p:cNvSpPr/>
          <p:nvPr/>
        </p:nvSpPr>
        <p:spPr>
          <a:xfrm rot="5400000">
            <a:off x="1235207" y="2011285"/>
            <a:ext cx="703858" cy="2965268"/>
          </a:xfrm>
          <a:prstGeom prst="leftBrace">
            <a:avLst>
              <a:gd name="adj1" fmla="val 8333"/>
              <a:gd name="adj2" fmla="val 50681"/>
            </a:avLst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7" name="TextBox 16"/>
          <p:cNvSpPr txBox="1"/>
          <p:nvPr/>
        </p:nvSpPr>
        <p:spPr>
          <a:xfrm>
            <a:off x="0" y="3815651"/>
            <a:ext cx="3213782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2200" dirty="0" smtClean="0"/>
              <a:t>مرکز رشد تجهیزات پزشکی</a:t>
            </a:r>
          </a:p>
          <a:p>
            <a:r>
              <a:rPr lang="en-US" sz="2200" dirty="0">
                <a:hlinkClick r:id="rId5"/>
              </a:rPr>
              <a:t>https</a:t>
            </a:r>
            <a:r>
              <a:rPr lang="en-US" sz="2200" dirty="0" smtClean="0">
                <a:hlinkClick r:id="rId5"/>
              </a:rPr>
              <a:t>://metic.tbzmed.ac.ir</a:t>
            </a:r>
            <a:endParaRPr lang="fa-IR" sz="2200" dirty="0"/>
          </a:p>
          <a:p>
            <a:endParaRPr lang="fa-IR" sz="2200" dirty="0" smtClean="0"/>
          </a:p>
          <a:p>
            <a:r>
              <a:rPr lang="fa-IR" sz="2200" dirty="0" smtClean="0"/>
              <a:t>مرکز رشد فرآورده های دارویی</a:t>
            </a:r>
          </a:p>
          <a:p>
            <a:r>
              <a:rPr lang="en-US" sz="2200" dirty="0">
                <a:hlinkClick r:id="rId6"/>
              </a:rPr>
              <a:t>https</a:t>
            </a:r>
            <a:r>
              <a:rPr lang="en-US" sz="2200" dirty="0" smtClean="0">
                <a:hlinkClick r:id="rId6"/>
              </a:rPr>
              <a:t>://pti.tbzmed.ac.ir</a:t>
            </a:r>
            <a:endParaRPr lang="fa-IR" sz="2200" dirty="0"/>
          </a:p>
        </p:txBody>
      </p:sp>
    </p:spTree>
    <p:extLst>
      <p:ext uri="{BB962C8B-B14F-4D97-AF65-F5344CB8AC3E}">
        <p14:creationId xmlns:p14="http://schemas.microsoft.com/office/powerpoint/2010/main" val="4113375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4" grpId="0" animBg="1"/>
      <p:bldP spid="25" grpId="0" animBg="1"/>
      <p:bldP spid="28" grpId="0"/>
      <p:bldP spid="29" grpId="0"/>
      <p:bldP spid="16" grpId="0" animBg="1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>
            <a:stCxn id="15" idx="2"/>
            <a:endCxn id="17" idx="0"/>
          </p:cNvCxnSpPr>
          <p:nvPr/>
        </p:nvCxnSpPr>
        <p:spPr>
          <a:xfrm>
            <a:off x="6104900" y="1704937"/>
            <a:ext cx="0" cy="214602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252585" y="262597"/>
            <a:ext cx="3704629" cy="144234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معاونتَ </a:t>
            </a:r>
            <a:r>
              <a:rPr lang="fa-I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فرهنگی</a:t>
            </a:r>
          </a:p>
          <a:p>
            <a:pPr algn="ctr"/>
            <a:r>
              <a:rPr lang="fa-IR" sz="3200" b="1" dirty="0">
                <a:solidFill>
                  <a:schemeClr val="bg1"/>
                </a:solidFill>
              </a:rPr>
              <a:t> </a:t>
            </a:r>
            <a:r>
              <a:rPr lang="fa-IR" sz="2800" b="1" dirty="0">
                <a:solidFill>
                  <a:schemeClr val="bg1"/>
                </a:solidFill>
              </a:rPr>
              <a:t>آقای دکتر </a:t>
            </a:r>
            <a:r>
              <a:rPr lang="fa-IR" sz="2800" b="1" dirty="0" smtClean="0">
                <a:solidFill>
                  <a:schemeClr val="bg1"/>
                </a:solidFill>
              </a:rPr>
              <a:t>مهدی نظری</a:t>
            </a:r>
            <a:endParaRPr lang="fa-IR" sz="2800" b="1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385482" y="1919539"/>
            <a:ext cx="1438835" cy="7799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>
                <a:solidFill>
                  <a:schemeClr val="bg1"/>
                </a:solidFill>
              </a:rPr>
              <a:t>زیر مجموعه ها</a:t>
            </a:r>
          </a:p>
        </p:txBody>
      </p:sp>
      <p:cxnSp>
        <p:nvCxnSpPr>
          <p:cNvPr id="19" name="Straight Connector 18"/>
          <p:cNvCxnSpPr>
            <a:stCxn id="17" idx="2"/>
            <a:endCxn id="33" idx="0"/>
          </p:cNvCxnSpPr>
          <p:nvPr/>
        </p:nvCxnSpPr>
        <p:spPr>
          <a:xfrm>
            <a:off x="6104900" y="2699469"/>
            <a:ext cx="4861976" cy="272254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7" idx="2"/>
            <a:endCxn id="46" idx="0"/>
          </p:cNvCxnSpPr>
          <p:nvPr/>
        </p:nvCxnSpPr>
        <p:spPr>
          <a:xfrm>
            <a:off x="6104900" y="2699469"/>
            <a:ext cx="1722337" cy="311282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7" idx="2"/>
            <a:endCxn id="44" idx="0"/>
          </p:cNvCxnSpPr>
          <p:nvPr/>
        </p:nvCxnSpPr>
        <p:spPr>
          <a:xfrm flipH="1">
            <a:off x="1082417" y="2699469"/>
            <a:ext cx="5022483" cy="314348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17" idx="2"/>
            <a:endCxn id="42" idx="0"/>
          </p:cNvCxnSpPr>
          <p:nvPr/>
        </p:nvCxnSpPr>
        <p:spPr>
          <a:xfrm flipH="1">
            <a:off x="4516585" y="2699469"/>
            <a:ext cx="1588315" cy="302767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10043949" y="2971723"/>
            <a:ext cx="1845853" cy="60512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/>
              <a:t>واحد کانون‌ها و </a:t>
            </a:r>
            <a:r>
              <a:rPr lang="fa-IR" dirty="0" smtClean="0"/>
              <a:t>تشکل های </a:t>
            </a:r>
            <a:r>
              <a:rPr lang="fa-IR" dirty="0"/>
              <a:t>دانشجویی</a:t>
            </a:r>
          </a:p>
        </p:txBody>
      </p:sp>
      <p:cxnSp>
        <p:nvCxnSpPr>
          <p:cNvPr id="43" name="Straight Connector 42"/>
          <p:cNvCxnSpPr>
            <a:stCxn id="42" idx="2"/>
            <a:endCxn id="29" idx="0"/>
          </p:cNvCxnSpPr>
          <p:nvPr/>
        </p:nvCxnSpPr>
        <p:spPr>
          <a:xfrm flipH="1">
            <a:off x="1639650" y="3607357"/>
            <a:ext cx="2876935" cy="620721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42" idx="2"/>
            <a:endCxn id="20" idx="0"/>
          </p:cNvCxnSpPr>
          <p:nvPr/>
        </p:nvCxnSpPr>
        <p:spPr>
          <a:xfrm>
            <a:off x="4516585" y="3607357"/>
            <a:ext cx="1010945" cy="650148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42" idx="2"/>
            <a:endCxn id="18" idx="0"/>
          </p:cNvCxnSpPr>
          <p:nvPr/>
        </p:nvCxnSpPr>
        <p:spPr>
          <a:xfrm>
            <a:off x="4516585" y="3607357"/>
            <a:ext cx="5169085" cy="653262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668680" y="5457603"/>
            <a:ext cx="4384624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/>
              <a:t>سامانه ی </a:t>
            </a:r>
            <a:r>
              <a:rPr lang="fa-IR" sz="2400" dirty="0" smtClean="0"/>
              <a:t>تغذیه</a:t>
            </a:r>
          </a:p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hlinkClick r:id="rId2"/>
              </a:rPr>
              <a:t>http://nutrition.tbzmed.ac.ir</a:t>
            </a:r>
            <a:endParaRPr lang="fa-IR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fa-IR" sz="24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4465" y="4260619"/>
            <a:ext cx="2562410" cy="11524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6547" y="4257505"/>
            <a:ext cx="2921965" cy="12193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5" name="TextBox 24"/>
          <p:cNvSpPr txBox="1"/>
          <p:nvPr/>
        </p:nvSpPr>
        <p:spPr>
          <a:xfrm>
            <a:off x="3484005" y="5507896"/>
            <a:ext cx="4087051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/>
              <a:t>سامانه ی </a:t>
            </a:r>
            <a:r>
              <a:rPr lang="fa-IR" sz="2400" dirty="0" smtClean="0"/>
              <a:t>اسکان</a:t>
            </a:r>
          </a:p>
          <a:p>
            <a:pPr algn="ctr"/>
            <a:r>
              <a:rPr lang="en-US" sz="2400" dirty="0">
                <a:solidFill>
                  <a:schemeClr val="bg2">
                    <a:lumMod val="50000"/>
                  </a:schemeClr>
                </a:solidFill>
                <a:hlinkClick r:id="rId5"/>
              </a:rPr>
              <a:t>http://samadorm.tbzmed.ac.ir</a:t>
            </a:r>
            <a:endParaRPr lang="fa-IR" sz="2400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endParaRPr lang="fa-IR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0" y="5498306"/>
            <a:ext cx="3143921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/>
              <a:t>سامانه صندوق رفاه </a:t>
            </a:r>
            <a:r>
              <a:rPr lang="fa-IR" sz="2400" dirty="0" smtClean="0"/>
              <a:t>دانشجویی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hlinkClick r:id="rId6"/>
              </a:rPr>
              <a:t>http://portal.srd.ir</a:t>
            </a:r>
            <a:endParaRPr lang="fa-IR" sz="2400" dirty="0">
              <a:solidFill>
                <a:srgbClr val="FF0000"/>
              </a:solidFill>
            </a:endParaRPr>
          </a:p>
          <a:p>
            <a:pPr algn="ctr"/>
            <a:endParaRPr lang="fa-IR" sz="2400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329" y="4228078"/>
            <a:ext cx="2736641" cy="1229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2" name="Rectangle 41"/>
          <p:cNvSpPr/>
          <p:nvPr/>
        </p:nvSpPr>
        <p:spPr>
          <a:xfrm>
            <a:off x="3593658" y="3002236"/>
            <a:ext cx="1845853" cy="60512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/>
              <a:t>سامانه های معاونت دانشجویی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159490" y="3013817"/>
            <a:ext cx="1845853" cy="60512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/>
              <a:t>واحد نشریات</a:t>
            </a:r>
          </a:p>
        </p:txBody>
      </p:sp>
      <p:sp>
        <p:nvSpPr>
          <p:cNvPr id="46" name="Rectangle 45"/>
          <p:cNvSpPr/>
          <p:nvPr/>
        </p:nvSpPr>
        <p:spPr>
          <a:xfrm>
            <a:off x="6904310" y="3010751"/>
            <a:ext cx="1845853" cy="60512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/>
              <a:t>شورای صنفی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9" t="22822" r="53248" b="45992"/>
          <a:stretch/>
        </p:blipFill>
        <p:spPr>
          <a:xfrm>
            <a:off x="3051012" y="249061"/>
            <a:ext cx="1201573" cy="14694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58877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5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33" grpId="0" animBg="1"/>
      <p:bldP spid="16" grpId="0"/>
      <p:bldP spid="25" grpId="0"/>
      <p:bldP spid="28" grpId="0"/>
      <p:bldP spid="42" grpId="0" animBg="1"/>
      <p:bldP spid="44" grpId="0" animBg="1"/>
      <p:bldP spid="4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7225" y="0"/>
            <a:ext cx="7368741" cy="7395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a-IR" sz="4400" b="1" dirty="0">
                <a:solidFill>
                  <a:srgbClr val="FF0000"/>
                </a:solidFill>
              </a:rPr>
              <a:t>           </a:t>
            </a:r>
            <a:r>
              <a:rPr lang="fa-IR" sz="4400" b="1" dirty="0" smtClean="0">
                <a:solidFill>
                  <a:srgbClr val="FF0000"/>
                </a:solidFill>
              </a:rPr>
              <a:t>محل برگزاری همایش ها              </a:t>
            </a:r>
            <a:endParaRPr lang="fa-IR" sz="3800" b="1" dirty="0">
              <a:solidFill>
                <a:srgbClr val="FF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131859" y="739588"/>
            <a:ext cx="13447" cy="887506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248334" y="1627094"/>
            <a:ext cx="9533965" cy="40341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23682" y="1627094"/>
            <a:ext cx="13447" cy="1196788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0782299" y="1667435"/>
            <a:ext cx="0" cy="100853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785847" y="1667435"/>
            <a:ext cx="26894" cy="1035424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424082" y="1667435"/>
            <a:ext cx="13447" cy="1156447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6047" y="2292721"/>
            <a:ext cx="2537012" cy="15329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7643" y="2292721"/>
            <a:ext cx="2999914" cy="15329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9116" y="2292721"/>
            <a:ext cx="2645199" cy="15464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85" y="2292721"/>
            <a:ext cx="2637865" cy="15329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TextBox 20"/>
          <p:cNvSpPr txBox="1"/>
          <p:nvPr/>
        </p:nvSpPr>
        <p:spPr>
          <a:xfrm>
            <a:off x="9121891" y="3943141"/>
            <a:ext cx="2908744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تالار شهید شایان </a:t>
            </a:r>
            <a:r>
              <a:rPr lang="fa-I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مهر</a:t>
            </a:r>
            <a:endParaRPr lang="fa-I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a-IR" sz="2400" dirty="0"/>
              <a:t>پردیس دانشگاه علوم پزشکی، ورودی دانشکده پزشکی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2891118" y="3881585"/>
            <a:ext cx="3254188" cy="169277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تالار وحدت</a:t>
            </a:r>
          </a:p>
          <a:p>
            <a:pPr algn="ctr"/>
            <a:r>
              <a:rPr lang="fa-IR" sz="2400" dirty="0"/>
              <a:t>گلگشت، پردیس دانشگاه </a:t>
            </a:r>
            <a:r>
              <a:rPr lang="fa-IR" sz="2400" dirty="0" smtClean="0"/>
              <a:t>تبریز </a:t>
            </a:r>
            <a:r>
              <a:rPr lang="fa-IR" sz="2400" dirty="0"/>
              <a:t>پشت ساختمان دانشکده توانبخشی و علوم نوین 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6369116" y="3943141"/>
            <a:ext cx="26452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تالار دانشکده داروسازی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3893" y="3943141"/>
            <a:ext cx="2723332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تالار دانشکده پرستاری و مامایی</a:t>
            </a:r>
          </a:p>
        </p:txBody>
      </p:sp>
    </p:spTree>
    <p:extLst>
      <p:ext uri="{BB962C8B-B14F-4D97-AF65-F5344CB8AC3E}">
        <p14:creationId xmlns:p14="http://schemas.microsoft.com/office/powerpoint/2010/main" val="2737529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500"/>
                            </p:stCondLst>
                            <p:childTnLst>
                              <p:par>
                                <p:cTn id="8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1" grpId="0"/>
      <p:bldP spid="22" grpId="0"/>
      <p:bldP spid="2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89460" y="5099078"/>
            <a:ext cx="7181557" cy="923330"/>
          </a:xfrm>
          <a:prstGeom prst="rect">
            <a:avLst/>
          </a:prstGeom>
          <a:solidFill>
            <a:schemeClr val="dk1">
              <a:alpha val="17000"/>
            </a:schemeClr>
          </a:solidFill>
          <a:ln>
            <a:noFill/>
          </a:ln>
          <a:effectLst>
            <a:glow rad="88900">
              <a:schemeClr val="tx1"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reflection blurRad="12700" stA="40000" endPos="71000" dist="50800" dir="5400000" sy="-100000" algn="bl" rotWithShape="0"/>
            <a:softEdge rad="127000"/>
          </a:effectLst>
          <a:scene3d>
            <a:camera prst="obliqueBottomLeft"/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fa-IR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دانشکده پرستاری و مامایی</a:t>
            </a:r>
          </a:p>
        </p:txBody>
      </p:sp>
    </p:spTree>
    <p:extLst>
      <p:ext uri="{BB962C8B-B14F-4D97-AF65-F5344CB8AC3E}">
        <p14:creationId xmlns:p14="http://schemas.microsoft.com/office/powerpoint/2010/main" val="1826591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028" y="76390"/>
            <a:ext cx="10515600" cy="869090"/>
          </a:xfrm>
        </p:spPr>
        <p:txBody>
          <a:bodyPr>
            <a:normAutofit/>
          </a:bodyPr>
          <a:lstStyle/>
          <a:p>
            <a:pPr algn="ctr"/>
            <a:r>
              <a:rPr lang="fa-IR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دانشکده </a:t>
            </a:r>
            <a:r>
              <a:rPr lang="fa-IR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پرستاری و </a:t>
            </a:r>
            <a:r>
              <a:rPr lang="fa-IR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مامایی</a:t>
            </a:r>
            <a:endParaRPr lang="fa-IR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828" y="945480"/>
            <a:ext cx="12192000" cy="7062951"/>
          </a:xfrm>
        </p:spPr>
        <p:txBody>
          <a:bodyPr>
            <a:normAutofit/>
          </a:bodyPr>
          <a:lstStyle/>
          <a:p>
            <a:pPr algn="just"/>
            <a:r>
              <a:rPr lang="fa-IR" sz="3200" dirty="0" smtClean="0"/>
              <a:t>تاسیس </a:t>
            </a:r>
            <a:r>
              <a:rPr lang="fa-IR" sz="3200" dirty="0"/>
              <a:t>در </a:t>
            </a:r>
            <a:r>
              <a:rPr lang="fa-IR" sz="3200" dirty="0" smtClean="0"/>
              <a:t>سال </a:t>
            </a:r>
            <a:r>
              <a:rPr lang="fa-IR" sz="3200" dirty="0"/>
              <a:t>1295 شمسي با عنوان آموزشگاه علمي پرستاري وابسته به بيمارستان ميسيون آمريكايي</a:t>
            </a:r>
          </a:p>
          <a:p>
            <a:pPr algn="just"/>
            <a:r>
              <a:rPr lang="fa-IR" sz="3200" dirty="0"/>
              <a:t>در حال حاضر این دانشکده دارای 650 دانشجوی کارشناسی در سه رشته (پرستاری، مامایی و اتاق عمل</a:t>
            </a:r>
            <a:r>
              <a:rPr lang="fa-IR" sz="3200" dirty="0" smtClean="0"/>
              <a:t>)</a:t>
            </a:r>
          </a:p>
          <a:p>
            <a:pPr algn="just"/>
            <a:r>
              <a:rPr lang="fa-IR" sz="3200" dirty="0" smtClean="0"/>
              <a:t> </a:t>
            </a:r>
            <a:r>
              <a:rPr lang="fa-IR" sz="3200" dirty="0"/>
              <a:t>242 دانشجوی کارشناسی ارشد در 7 رشته؛ 5 رشته مرتبط با پرستاری (پرستاری داخلی جراحی، پرستاری کودکان، روانپرستاری، پرستاری بهداشت جامعه، پرستاری نوزادان ویژه) </a:t>
            </a:r>
            <a:endParaRPr lang="fa-IR" sz="3200" dirty="0" smtClean="0"/>
          </a:p>
          <a:p>
            <a:pPr algn="just"/>
            <a:r>
              <a:rPr lang="fa-IR" sz="3200" dirty="0" smtClean="0"/>
              <a:t> </a:t>
            </a:r>
            <a:r>
              <a:rPr lang="fa-IR" sz="3200" dirty="0"/>
              <a:t>28 دانشجو در مقطع دکترای تخصصی </a:t>
            </a:r>
            <a:r>
              <a:rPr lang="fa-IR" sz="3200" dirty="0" smtClean="0"/>
              <a:t>پرستاری</a:t>
            </a:r>
            <a:endParaRPr lang="fa-IR" sz="3200" dirty="0"/>
          </a:p>
          <a:p>
            <a:pPr algn="just"/>
            <a:r>
              <a:rPr lang="fa-IR" sz="3200" dirty="0" smtClean="0"/>
              <a:t>دو </a:t>
            </a:r>
            <a:r>
              <a:rPr lang="fa-IR" sz="3200" dirty="0"/>
              <a:t>رشته مرتبط با مامایی (رشته مامایی با چهار گرایش آموزش مامایی، بهداشت باروری، مامایی جامعه­ نگر و </a:t>
            </a:r>
            <a:r>
              <a:rPr lang="fa-IR" sz="3200" dirty="0" smtClean="0"/>
              <a:t>مدیریت </a:t>
            </a:r>
            <a:r>
              <a:rPr lang="fa-IR" sz="3200" dirty="0"/>
              <a:t>و رشته جدید مشاوره در مامایی با پذیرش دانشجو از سال </a:t>
            </a:r>
            <a:r>
              <a:rPr lang="fa-IR" sz="3200" dirty="0" smtClean="0"/>
              <a:t>1393</a:t>
            </a:r>
          </a:p>
          <a:p>
            <a:pPr algn="just"/>
            <a:r>
              <a:rPr lang="fa-IR" sz="3200" dirty="0" smtClean="0"/>
              <a:t>اتاق عمل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24131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5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894" y="0"/>
            <a:ext cx="11376212" cy="1967882"/>
          </a:xfrm>
        </p:spPr>
        <p:txBody>
          <a:bodyPr>
            <a:normAutofit/>
          </a:bodyPr>
          <a:lstStyle/>
          <a:p>
            <a:r>
              <a:rPr lang="fa-IR" sz="9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معرفی دانشگاه </a:t>
            </a:r>
            <a:endParaRPr lang="fa-IR" sz="9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129247"/>
            <a:ext cx="9144000" cy="3913094"/>
          </a:xfrm>
        </p:spPr>
        <p:txBody>
          <a:bodyPr>
            <a:normAutofit/>
          </a:bodyPr>
          <a:lstStyle/>
          <a:p>
            <a:pPr algn="just"/>
            <a:r>
              <a:rPr lang="fa-IR" sz="2800" dirty="0" smtClean="0"/>
              <a:t>در سال </a:t>
            </a:r>
            <a:r>
              <a:rPr lang="fa-IR" sz="2800" dirty="0" smtClean="0">
                <a:solidFill>
                  <a:srgbClr val="FF0000"/>
                </a:solidFill>
              </a:rPr>
              <a:t>1325</a:t>
            </a:r>
            <a:r>
              <a:rPr lang="fa-IR" sz="2800" dirty="0" smtClean="0"/>
              <a:t> به دستور دولت، دانشگاه تبریز مرکب از دو دانشکده پزشکی و دانشکده تربیت معلم؛ به وسیله هیئت اعزامی از تهران تاسیس شد.</a:t>
            </a:r>
          </a:p>
          <a:p>
            <a:pPr algn="just"/>
            <a:r>
              <a:rPr lang="fa-IR" sz="2800" dirty="0" smtClean="0"/>
              <a:t>از </a:t>
            </a:r>
            <a:r>
              <a:rPr lang="fa-IR" sz="2800" dirty="0"/>
              <a:t>سال 1326 ه.ش تا سال 1356 ه.ش، در طول سه دهه از </a:t>
            </a:r>
            <a:r>
              <a:rPr lang="fa-IR" sz="2800" dirty="0" smtClean="0"/>
              <a:t>زمان شکل گیری و فعالیت دانشکده پزشکی، گروه‌ها، رشته‌ها و گرایش‌های مختلف علوم پزشکی در زیر مجموعه دانشکده پزشکی شکل گرفت که عبارت بودند از رشته‌های داروسازی، مامایی، پرستاری و علوم آزمایشگاهی که در گذر زمان تدریجا از دانشکده پزشکی جدا شده و به </a:t>
            </a:r>
            <a:r>
              <a:rPr lang="fa-IR" sz="2800" dirty="0" smtClean="0">
                <a:solidFill>
                  <a:srgbClr val="FF0000"/>
                </a:solidFill>
              </a:rPr>
              <a:t>عنوان دانشکده‌های مستقل </a:t>
            </a:r>
            <a:r>
              <a:rPr lang="fa-IR" sz="2800" dirty="0" smtClean="0"/>
              <a:t>درآمدند.</a:t>
            </a:r>
          </a:p>
          <a:p>
            <a:pPr algn="l"/>
            <a:r>
              <a:rPr lang="en-US" sz="2800" dirty="0" smtClean="0">
                <a:hlinkClick r:id="rId2"/>
              </a:rPr>
              <a:t>www.tbzmed.ac.ir</a:t>
            </a:r>
            <a:endParaRPr lang="en-US" sz="2800" dirty="0" smtClean="0"/>
          </a:p>
          <a:p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23765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509" y="247560"/>
            <a:ext cx="11652068" cy="6375309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fa-IR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امکانات دانشکده</a:t>
            </a:r>
            <a:r>
              <a:rPr lang="fa-IR" sz="5400" dirty="0" smtClean="0">
                <a:solidFill>
                  <a:srgbClr val="FF0000"/>
                </a:solidFill>
                <a:cs typeface="+mn-cs"/>
              </a:rPr>
              <a:t/>
            </a:r>
            <a:br>
              <a:rPr lang="fa-IR" sz="5400" dirty="0" smtClean="0">
                <a:solidFill>
                  <a:srgbClr val="FF0000"/>
                </a:solidFill>
                <a:cs typeface="+mn-cs"/>
              </a:rPr>
            </a:br>
            <a:r>
              <a:rPr lang="fa-IR" dirty="0" smtClean="0">
                <a:cs typeface="+mn-cs"/>
              </a:rPr>
              <a:t/>
            </a:r>
            <a:br>
              <a:rPr lang="fa-IR" dirty="0" smtClean="0">
                <a:cs typeface="+mn-cs"/>
              </a:rPr>
            </a:br>
            <a:r>
              <a:rPr lang="fa-IR" sz="3600" dirty="0" smtClean="0">
                <a:cs typeface="+mn-cs"/>
              </a:rPr>
              <a:t>چهار تالار برای اجرای مراسم­ های مختلف (تالار 450 نفری علّامه طباطبایی، تالار 105 نفری تشریح، تالار یک و دو 120 نفری)</a:t>
            </a:r>
            <a:br>
              <a:rPr lang="fa-IR" sz="3600" dirty="0" smtClean="0">
                <a:cs typeface="+mn-cs"/>
              </a:rPr>
            </a:br>
            <a:r>
              <a:rPr lang="fa-IR" sz="3600" dirty="0" smtClean="0">
                <a:cs typeface="+mn-cs"/>
              </a:rPr>
              <a:t> یک سالن کنفرانس 35 نفری</a:t>
            </a:r>
            <a:br>
              <a:rPr lang="fa-IR" sz="3600" dirty="0" smtClean="0">
                <a:cs typeface="+mn-cs"/>
              </a:rPr>
            </a:br>
            <a:r>
              <a:rPr lang="fa-IR" sz="3600" dirty="0" smtClean="0">
                <a:cs typeface="+mn-cs"/>
              </a:rPr>
              <a:t> 12 کلاس درسی</a:t>
            </a:r>
            <a:br>
              <a:rPr lang="fa-IR" sz="3600" dirty="0" smtClean="0">
                <a:cs typeface="+mn-cs"/>
              </a:rPr>
            </a:br>
            <a:r>
              <a:rPr lang="fa-IR" sz="3600" dirty="0" smtClean="0">
                <a:cs typeface="+mn-cs"/>
              </a:rPr>
              <a:t> دو آزمایشگاه (بیوشیمی و میکروب­ شناسی)</a:t>
            </a:r>
            <a:br>
              <a:rPr lang="fa-IR" sz="3600" dirty="0" smtClean="0">
                <a:cs typeface="+mn-cs"/>
              </a:rPr>
            </a:br>
            <a:r>
              <a:rPr lang="fa-IR" sz="3600" dirty="0" smtClean="0">
                <a:cs typeface="+mn-cs"/>
              </a:rPr>
              <a:t> پنج سالن پراتیک</a:t>
            </a:r>
            <a:br>
              <a:rPr lang="fa-IR" sz="3600" dirty="0" smtClean="0">
                <a:cs typeface="+mn-cs"/>
              </a:rPr>
            </a:br>
            <a:r>
              <a:rPr lang="fa-IR" sz="3600" dirty="0" smtClean="0">
                <a:cs typeface="+mn-cs"/>
              </a:rPr>
              <a:t> یک سالن لابراتوار زبان­های خارجی با تجهیزات مربوطه</a:t>
            </a:r>
            <a:br>
              <a:rPr lang="fa-IR" sz="3600" dirty="0" smtClean="0">
                <a:cs typeface="+mn-cs"/>
              </a:rPr>
            </a:br>
            <a:r>
              <a:rPr lang="fa-IR" sz="3600" dirty="0" smtClean="0">
                <a:cs typeface="+mn-cs"/>
              </a:rPr>
              <a:t> چهار اتاق دانشجویان </a:t>
            </a:r>
            <a:r>
              <a:rPr lang="en-US" sz="3600" dirty="0" smtClean="0">
                <a:cs typeface="+mn-cs"/>
              </a:rPr>
              <a:t>PHD</a:t>
            </a:r>
            <a:r>
              <a:rPr lang="fa-IR" sz="3600" dirty="0" smtClean="0">
                <a:cs typeface="+mn-cs"/>
              </a:rPr>
              <a:t>مجهز به کامپیوتر اختصاصی برای هر دانشجو</a:t>
            </a:r>
            <a:r>
              <a:rPr lang="en-US" sz="3600" dirty="0" smtClean="0">
                <a:cs typeface="+mn-cs"/>
              </a:rPr>
              <a:t/>
            </a:r>
            <a:br>
              <a:rPr lang="en-US" sz="3600" dirty="0" smtClean="0">
                <a:cs typeface="+mn-cs"/>
              </a:rPr>
            </a:br>
            <a:r>
              <a:rPr lang="fa-IR" sz="3600" dirty="0" smtClean="0">
                <a:cs typeface="+mn-cs"/>
              </a:rPr>
              <a:t> سه سایت رایانه (سایت دانشجویان کارشناسی با 30 کامپیوتر</a:t>
            </a:r>
            <a:r>
              <a:rPr lang="en-US" sz="3600" dirty="0" smtClean="0">
                <a:cs typeface="+mn-cs"/>
              </a:rPr>
              <a:t/>
            </a:r>
            <a:br>
              <a:rPr lang="en-US" sz="3600" dirty="0" smtClean="0">
                <a:cs typeface="+mn-cs"/>
              </a:rPr>
            </a:br>
            <a:r>
              <a:rPr lang="fa-IR" sz="3600" dirty="0" smtClean="0">
                <a:cs typeface="+mn-cs"/>
              </a:rPr>
              <a:t> سایت دانشجویان ارشد با 18 کامپیوتر و کلاس </a:t>
            </a:r>
            <a:r>
              <a:rPr lang="en-US" sz="3600" dirty="0" smtClean="0">
                <a:cs typeface="+mn-cs"/>
              </a:rPr>
              <a:t> IT </a:t>
            </a:r>
            <a:r>
              <a:rPr lang="fa-IR" sz="3600" dirty="0" smtClean="0">
                <a:cs typeface="+mn-cs"/>
              </a:rPr>
              <a:t>با 17 کامپیوتر</a:t>
            </a:r>
            <a:r>
              <a:rPr lang="en-US" sz="3600" dirty="0" smtClean="0">
                <a:cs typeface="+mn-cs"/>
              </a:rPr>
              <a:t/>
            </a:r>
            <a:br>
              <a:rPr lang="en-US" sz="3600" dirty="0" smtClean="0">
                <a:cs typeface="+mn-cs"/>
              </a:rPr>
            </a:br>
            <a:r>
              <a:rPr lang="fa-IR" sz="3600" dirty="0" smtClean="0">
                <a:cs typeface="+mn-cs"/>
              </a:rPr>
              <a:t>و سالن کتابخانه با 19420 جلد کتاب فارسی و 5580 جلد کتاب انگلیسی می باشد.</a:t>
            </a: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9054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Content Placeholder 6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56875" y="106897"/>
            <a:ext cx="1421584" cy="1447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ctangle 3"/>
          <p:cNvSpPr/>
          <p:nvPr/>
        </p:nvSpPr>
        <p:spPr>
          <a:xfrm>
            <a:off x="3968023" y="100495"/>
            <a:ext cx="4088852" cy="53775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fa-I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دانشکده پرستاری و مامایی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9581285" y="1725444"/>
            <a:ext cx="32199" cy="353664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968024" y="702132"/>
            <a:ext cx="4088852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0"/>
            <a:r>
              <a:rPr lang="fa-IR" sz="2400" b="1" dirty="0" smtClean="0">
                <a:solidFill>
                  <a:schemeClr val="bg1"/>
                </a:solidFill>
              </a:rPr>
              <a:t>ریاست دانشکده</a:t>
            </a:r>
          </a:p>
          <a:p>
            <a:pPr algn="ctr" rtl="0"/>
            <a:r>
              <a:rPr lang="fa-IR" sz="2400" b="1" dirty="0">
                <a:solidFill>
                  <a:schemeClr val="bg1"/>
                </a:solidFill>
              </a:rPr>
              <a:t>جناب آقای دکتر </a:t>
            </a:r>
            <a:r>
              <a:rPr lang="fa-IR" sz="2400" b="1" dirty="0" smtClean="0">
                <a:solidFill>
                  <a:schemeClr val="bg1"/>
                </a:solidFill>
              </a:rPr>
              <a:t>وحید زمانزاده</a:t>
            </a:r>
            <a:endParaRPr lang="fa-IR" sz="2400" b="1" dirty="0">
              <a:solidFill>
                <a:schemeClr val="bg1"/>
              </a:solidFill>
            </a:endParaRP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0928" y="3165571"/>
            <a:ext cx="1094130" cy="10314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6297" y="2074173"/>
            <a:ext cx="972812" cy="9461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7216" y="5315676"/>
            <a:ext cx="917875" cy="11420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37812" y="5325484"/>
            <a:ext cx="968759" cy="11322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2522" y="2044918"/>
            <a:ext cx="935596" cy="9605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8"/>
          <a:srcRect l="52673" t="6121" r="28616" b="65676"/>
          <a:stretch/>
        </p:blipFill>
        <p:spPr>
          <a:xfrm>
            <a:off x="6742531" y="2038462"/>
            <a:ext cx="985108" cy="9581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" name="Rectangle 34"/>
          <p:cNvSpPr/>
          <p:nvPr/>
        </p:nvSpPr>
        <p:spPr>
          <a:xfrm>
            <a:off x="9204829" y="4557458"/>
            <a:ext cx="2047355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fa-IR" b="1" dirty="0" smtClean="0">
                <a:solidFill>
                  <a:schemeClr val="bg1"/>
                </a:solidFill>
              </a:rPr>
              <a:t>کارشناسان </a:t>
            </a:r>
            <a:r>
              <a:rPr lang="fa-IR" b="1" dirty="0">
                <a:solidFill>
                  <a:schemeClr val="bg1"/>
                </a:solidFill>
              </a:rPr>
              <a:t>اداره آموزش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0947216" y="6454770"/>
            <a:ext cx="995526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fa-IR" sz="1400" b="1" dirty="0" smtClean="0">
                <a:solidFill>
                  <a:schemeClr val="bg1"/>
                </a:solidFill>
              </a:rPr>
              <a:t>شهناز </a:t>
            </a:r>
            <a:r>
              <a:rPr lang="fa-IR" sz="1400" b="1" dirty="0">
                <a:solidFill>
                  <a:schemeClr val="bg1"/>
                </a:solidFill>
              </a:rPr>
              <a:t>واحد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9637812" y="6462137"/>
            <a:ext cx="963039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fa-IR" sz="1400" b="1" dirty="0" smtClean="0">
                <a:solidFill>
                  <a:schemeClr val="bg1"/>
                </a:solidFill>
              </a:rPr>
              <a:t>سعید </a:t>
            </a:r>
            <a:r>
              <a:rPr lang="fa-IR" sz="1400" b="1" dirty="0">
                <a:solidFill>
                  <a:schemeClr val="bg1"/>
                </a:solidFill>
              </a:rPr>
              <a:t>نظری</a:t>
            </a:r>
          </a:p>
        </p:txBody>
      </p:sp>
      <p:cxnSp>
        <p:nvCxnSpPr>
          <p:cNvPr id="39" name="Straight Connector 38"/>
          <p:cNvCxnSpPr>
            <a:stCxn id="4" idx="2"/>
            <a:endCxn id="38" idx="0"/>
          </p:cNvCxnSpPr>
          <p:nvPr/>
        </p:nvCxnSpPr>
        <p:spPr>
          <a:xfrm>
            <a:off x="6012449" y="638250"/>
            <a:ext cx="1" cy="63882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9" r="5698" b="5961"/>
          <a:stretch/>
        </p:blipFill>
        <p:spPr>
          <a:xfrm>
            <a:off x="8358752" y="5315676"/>
            <a:ext cx="852024" cy="11420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6" name="Rectangle 45"/>
          <p:cNvSpPr/>
          <p:nvPr/>
        </p:nvSpPr>
        <p:spPr>
          <a:xfrm>
            <a:off x="8198973" y="6450262"/>
            <a:ext cx="1171582" cy="3167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fa-IR" sz="1400" b="1" dirty="0" smtClean="0">
                <a:solidFill>
                  <a:schemeClr val="bg1"/>
                </a:solidFill>
              </a:rPr>
              <a:t>عسل اسدزاده</a:t>
            </a:r>
            <a:endParaRPr lang="fa-IR" sz="1100" b="1" dirty="0">
              <a:solidFill>
                <a:schemeClr val="bg1"/>
              </a:solidFill>
            </a:endParaRPr>
          </a:p>
        </p:txBody>
      </p:sp>
      <p:cxnSp>
        <p:nvCxnSpPr>
          <p:cNvPr id="49" name="Straight Connector 48"/>
          <p:cNvCxnSpPr>
            <a:stCxn id="38" idx="2"/>
          </p:cNvCxnSpPr>
          <p:nvPr/>
        </p:nvCxnSpPr>
        <p:spPr>
          <a:xfrm flipH="1">
            <a:off x="6012449" y="1533129"/>
            <a:ext cx="1" cy="517594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2195910" y="1725444"/>
            <a:ext cx="7400263" cy="17632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/>
          <p:cNvSpPr/>
          <p:nvPr/>
        </p:nvSpPr>
        <p:spPr>
          <a:xfrm>
            <a:off x="8427525" y="2079108"/>
            <a:ext cx="2158772" cy="90395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 smtClean="0">
                <a:solidFill>
                  <a:schemeClr val="bg1"/>
                </a:solidFill>
              </a:rPr>
              <a:t>معاونت </a:t>
            </a:r>
            <a:r>
              <a:rPr lang="fa-IR" b="1" dirty="0">
                <a:solidFill>
                  <a:schemeClr val="bg1"/>
                </a:solidFill>
              </a:rPr>
              <a:t>آموزشی دانشکده</a:t>
            </a:r>
          </a:p>
          <a:p>
            <a:pPr algn="ctr"/>
            <a:r>
              <a:rPr lang="fa-I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a-IR" b="1" dirty="0">
                <a:solidFill>
                  <a:schemeClr val="bg1"/>
                </a:solidFill>
              </a:rPr>
              <a:t>دکتر فریبرز روشنگر</a:t>
            </a:r>
          </a:p>
        </p:txBody>
      </p:sp>
      <p:sp>
        <p:nvSpPr>
          <p:cNvPr id="89" name="Rectangle 88"/>
          <p:cNvSpPr/>
          <p:nvPr/>
        </p:nvSpPr>
        <p:spPr>
          <a:xfrm>
            <a:off x="8069824" y="3182188"/>
            <a:ext cx="1791104" cy="101003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chemeClr val="bg1"/>
                </a:solidFill>
              </a:rPr>
              <a:t>رییس اداره </a:t>
            </a:r>
            <a:r>
              <a:rPr lang="fa-IR" b="1" dirty="0" smtClean="0">
                <a:solidFill>
                  <a:schemeClr val="bg1"/>
                </a:solidFill>
              </a:rPr>
              <a:t>آموزش</a:t>
            </a:r>
          </a:p>
          <a:p>
            <a:pPr algn="ctr"/>
            <a:r>
              <a:rPr lang="fa-IR" b="1" dirty="0">
                <a:solidFill>
                  <a:schemeClr val="bg1"/>
                </a:solidFill>
              </a:rPr>
              <a:t>دکتر وحید پاکپور</a:t>
            </a:r>
          </a:p>
          <a:p>
            <a:pPr algn="ctr"/>
            <a:endParaRPr lang="fa-IR" dirty="0">
              <a:solidFill>
                <a:schemeClr val="bg1"/>
              </a:solidFill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4550720" y="2032253"/>
            <a:ext cx="2183832" cy="96431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chemeClr val="bg1"/>
                </a:solidFill>
              </a:rPr>
              <a:t>معاونت اداری و </a:t>
            </a:r>
            <a:r>
              <a:rPr lang="fa-IR" b="1" dirty="0" smtClean="0">
                <a:solidFill>
                  <a:schemeClr val="bg1"/>
                </a:solidFill>
              </a:rPr>
              <a:t>مالی</a:t>
            </a:r>
          </a:p>
          <a:p>
            <a:pPr algn="ctr"/>
            <a:r>
              <a:rPr lang="fa-IR" b="1" dirty="0">
                <a:solidFill>
                  <a:schemeClr val="bg1"/>
                </a:solidFill>
              </a:rPr>
              <a:t>دکتر قهرمان </a:t>
            </a:r>
            <a:r>
              <a:rPr lang="fa-IR" b="1" dirty="0" smtClean="0">
                <a:solidFill>
                  <a:schemeClr val="bg1"/>
                </a:solidFill>
              </a:rPr>
              <a:t>شیرزاد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244060" y="2059268"/>
            <a:ext cx="2354810" cy="9237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chemeClr val="bg1"/>
                </a:solidFill>
              </a:rPr>
              <a:t>معاونت تحقیقات و فن </a:t>
            </a:r>
            <a:r>
              <a:rPr lang="fa-IR" b="1" dirty="0" smtClean="0">
                <a:solidFill>
                  <a:schemeClr val="bg1"/>
                </a:solidFill>
              </a:rPr>
              <a:t>آوری</a:t>
            </a:r>
          </a:p>
          <a:p>
            <a:pPr algn="ctr"/>
            <a:r>
              <a:rPr lang="fa-IR" b="1" dirty="0">
                <a:solidFill>
                  <a:schemeClr val="bg1"/>
                </a:solidFill>
              </a:rPr>
              <a:t> دکتر مژگان </a:t>
            </a:r>
            <a:r>
              <a:rPr lang="fa-IR" b="1" dirty="0" smtClean="0">
                <a:solidFill>
                  <a:schemeClr val="bg1"/>
                </a:solidFill>
              </a:rPr>
              <a:t>لطفی</a:t>
            </a:r>
            <a:endParaRPr lang="fa-IR" b="1" dirty="0">
              <a:solidFill>
                <a:schemeClr val="bg1"/>
              </a:solidFill>
            </a:endParaRPr>
          </a:p>
        </p:txBody>
      </p:sp>
      <p:pic>
        <p:nvPicPr>
          <p:cNvPr id="144" name="Picture 14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4" r="3939" b="4189"/>
          <a:stretch/>
        </p:blipFill>
        <p:spPr>
          <a:xfrm>
            <a:off x="7418376" y="4551880"/>
            <a:ext cx="837893" cy="1098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0" name="Rectangle 149"/>
          <p:cNvSpPr/>
          <p:nvPr/>
        </p:nvSpPr>
        <p:spPr>
          <a:xfrm>
            <a:off x="5497160" y="4551113"/>
            <a:ext cx="1890890" cy="109830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/>
              <a:t>مسئول اموردانشجویی</a:t>
            </a:r>
          </a:p>
          <a:p>
            <a:pPr algn="ctr"/>
            <a:r>
              <a:rPr lang="fa-IR" dirty="0" smtClean="0"/>
              <a:t>نسرین کوچه مشکیان </a:t>
            </a:r>
            <a:endParaRPr lang="en-US" dirty="0"/>
          </a:p>
        </p:txBody>
      </p:sp>
      <p:cxnSp>
        <p:nvCxnSpPr>
          <p:cNvPr id="162" name="Straight Connector 161"/>
          <p:cNvCxnSpPr>
            <a:stCxn id="88" idx="2"/>
          </p:cNvCxnSpPr>
          <p:nvPr/>
        </p:nvCxnSpPr>
        <p:spPr>
          <a:xfrm>
            <a:off x="9506911" y="2983067"/>
            <a:ext cx="11832" cy="21602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/>
          <p:nvPr/>
        </p:nvCxnSpPr>
        <p:spPr>
          <a:xfrm>
            <a:off x="2195910" y="1743076"/>
            <a:ext cx="0" cy="336032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7" name="Picture 16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300" y="5011480"/>
            <a:ext cx="825215" cy="11171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8" name="Picture 16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7" r="7075" b="6880"/>
          <a:stretch/>
        </p:blipFill>
        <p:spPr>
          <a:xfrm>
            <a:off x="451297" y="4972607"/>
            <a:ext cx="831911" cy="11343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3" name="Rectangle 172"/>
          <p:cNvSpPr/>
          <p:nvPr/>
        </p:nvSpPr>
        <p:spPr>
          <a:xfrm>
            <a:off x="2089651" y="6106913"/>
            <a:ext cx="1434512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fa-IR" sz="1400" b="1" dirty="0" smtClean="0">
                <a:solidFill>
                  <a:schemeClr val="bg1"/>
                </a:solidFill>
              </a:rPr>
              <a:t>مریم عباس زاده</a:t>
            </a:r>
            <a:endParaRPr lang="fa-IR" sz="1100" b="1" dirty="0">
              <a:solidFill>
                <a:schemeClr val="bg1"/>
              </a:solidFill>
            </a:endParaRPr>
          </a:p>
        </p:txBody>
      </p:sp>
      <p:sp>
        <p:nvSpPr>
          <p:cNvPr id="174" name="Rectangle 173"/>
          <p:cNvSpPr/>
          <p:nvPr/>
        </p:nvSpPr>
        <p:spPr>
          <a:xfrm>
            <a:off x="184526" y="6124109"/>
            <a:ext cx="1365452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fa-IR" sz="1400" b="1" dirty="0" smtClean="0">
                <a:solidFill>
                  <a:schemeClr val="bg1"/>
                </a:solidFill>
              </a:rPr>
              <a:t>لیلا پاشایی</a:t>
            </a:r>
            <a:endParaRPr lang="fa-IR" sz="1100" b="1" dirty="0">
              <a:solidFill>
                <a:schemeClr val="bg1"/>
              </a:solidFill>
            </a:endParaRPr>
          </a:p>
        </p:txBody>
      </p:sp>
      <p:sp>
        <p:nvSpPr>
          <p:cNvPr id="177" name="Left Brace 176"/>
          <p:cNvSpPr/>
          <p:nvPr/>
        </p:nvSpPr>
        <p:spPr>
          <a:xfrm rot="5400000">
            <a:off x="8496317" y="2739508"/>
            <a:ext cx="251412" cy="3300768"/>
          </a:xfrm>
          <a:prstGeom prst="leftBrace">
            <a:avLst>
              <a:gd name="adj1" fmla="val 0"/>
              <a:gd name="adj2" fmla="val 44147"/>
            </a:avLst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Left Brace 44"/>
          <p:cNvSpPr/>
          <p:nvPr/>
        </p:nvSpPr>
        <p:spPr>
          <a:xfrm rot="5400000">
            <a:off x="10023702" y="3762774"/>
            <a:ext cx="268592" cy="2781013"/>
          </a:xfrm>
          <a:prstGeom prst="leftBrace">
            <a:avLst>
              <a:gd name="adj1" fmla="val 0"/>
              <a:gd name="adj2" fmla="val 49704"/>
            </a:avLst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10177485" y="5153280"/>
            <a:ext cx="0" cy="202214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821144" y="3496638"/>
            <a:ext cx="1709122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fa-IR" b="1" dirty="0" smtClean="0">
                <a:solidFill>
                  <a:schemeClr val="bg1"/>
                </a:solidFill>
              </a:rPr>
              <a:t>کارشناسان پژوهشی</a:t>
            </a:r>
            <a:endParaRPr lang="fa-IR" b="1" dirty="0">
              <a:solidFill>
                <a:schemeClr val="bg1"/>
              </a:solidFill>
            </a:endParaRPr>
          </a:p>
        </p:txBody>
      </p:sp>
      <p:sp>
        <p:nvSpPr>
          <p:cNvPr id="2" name="Left Brace 1"/>
          <p:cNvSpPr/>
          <p:nvPr/>
        </p:nvSpPr>
        <p:spPr>
          <a:xfrm rot="5400000">
            <a:off x="1298348" y="3443091"/>
            <a:ext cx="1038060" cy="1986579"/>
          </a:xfrm>
          <a:prstGeom prst="leftBrace">
            <a:avLst>
              <a:gd name="adj1" fmla="val 0"/>
              <a:gd name="adj2" fmla="val 50000"/>
            </a:avLst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1817378" y="3005437"/>
            <a:ext cx="0" cy="491201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16301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500"/>
                            </p:stCondLst>
                            <p:childTnLst>
                              <p:par>
                                <p:cTn id="8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500"/>
                            </p:stCondLst>
                            <p:childTnLst>
                              <p:par>
                                <p:cTn id="10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000"/>
                            </p:stCondLst>
                            <p:childTnLst>
                              <p:par>
                                <p:cTn id="1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6500"/>
                            </p:stCondLst>
                            <p:childTnLst>
                              <p:par>
                                <p:cTn id="1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8" grpId="0" animBg="1"/>
      <p:bldP spid="35" grpId="0" animBg="1"/>
      <p:bldP spid="36" grpId="0" animBg="1"/>
      <p:bldP spid="40" grpId="0" animBg="1"/>
      <p:bldP spid="46" grpId="0" animBg="1"/>
      <p:bldP spid="88" grpId="0" animBg="1"/>
      <p:bldP spid="89" grpId="0" animBg="1"/>
      <p:bldP spid="97" grpId="0" animBg="1"/>
      <p:bldP spid="100" grpId="0" animBg="1"/>
      <p:bldP spid="150" grpId="0" animBg="1"/>
      <p:bldP spid="173" grpId="0" animBg="1"/>
      <p:bldP spid="174" grpId="0" animBg="1"/>
      <p:bldP spid="177" grpId="0" animBg="1"/>
      <p:bldP spid="45" grpId="0" animBg="1"/>
      <p:bldP spid="37" grpId="0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5749550"/>
              </p:ext>
            </p:extLst>
          </p:nvPr>
        </p:nvGraphicFramePr>
        <p:xfrm>
          <a:off x="122131" y="65313"/>
          <a:ext cx="11913170" cy="6740435"/>
        </p:xfrm>
        <a:graphic>
          <a:graphicData uri="http://schemas.openxmlformats.org/drawingml/2006/table">
            <a:tbl>
              <a:tblPr rtl="1"/>
              <a:tblGrid>
                <a:gridCol w="119131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422489">
                <a:tc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17946">
                <a:tc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cxnSp>
        <p:nvCxnSpPr>
          <p:cNvPr id="7" name="Straight Connector 6"/>
          <p:cNvCxnSpPr/>
          <p:nvPr/>
        </p:nvCxnSpPr>
        <p:spPr>
          <a:xfrm>
            <a:off x="9911039" y="65313"/>
            <a:ext cx="69389" cy="522555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136510" y="2569363"/>
            <a:ext cx="9809223" cy="3976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137427" y="3596275"/>
            <a:ext cx="9835570" cy="4511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111925" y="5244959"/>
            <a:ext cx="11923376" cy="4590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206004" y="1517206"/>
            <a:ext cx="11002" cy="53277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122131" y="4485803"/>
            <a:ext cx="8092424" cy="2151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137426" y="6062185"/>
            <a:ext cx="11897875" cy="4871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9972997" y="70656"/>
            <a:ext cx="1875254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ریاست دانشکده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7425" y="145840"/>
            <a:ext cx="9676868" cy="12618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2800" b="1" dirty="0">
                <a:solidFill>
                  <a:srgbClr val="FF0000"/>
                </a:solidFill>
              </a:rPr>
              <a:t>جناب آقای دکتر </a:t>
            </a:r>
            <a:r>
              <a:rPr lang="fa-IR" sz="2800" b="1" dirty="0" smtClean="0">
                <a:solidFill>
                  <a:srgbClr val="FF0000"/>
                </a:solidFill>
              </a:rPr>
              <a:t>وحید زمانزاده</a:t>
            </a:r>
            <a:r>
              <a:rPr lang="fa-IR" sz="2400" dirty="0"/>
              <a:t>، دکترای پرستاری / مرتبه علمی: استاد گروه داخلی جراحی</a:t>
            </a:r>
          </a:p>
          <a:p>
            <a:r>
              <a:rPr lang="fa-IR" sz="2400" dirty="0"/>
              <a:t>برنامه ملاقات حضوری: یکشنبه ها (ساعت 12-10)</a:t>
            </a:r>
          </a:p>
          <a:p>
            <a:r>
              <a:rPr lang="fa-IR" sz="2400" dirty="0"/>
              <a:t>محل استقرار: دفتر ریاست دانشکده سالن اساتید</a:t>
            </a:r>
            <a:endParaRPr lang="en-US" sz="2400" dirty="0"/>
          </a:p>
        </p:txBody>
      </p:sp>
      <p:sp>
        <p:nvSpPr>
          <p:cNvPr id="35" name="TextBox 34"/>
          <p:cNvSpPr txBox="1"/>
          <p:nvPr/>
        </p:nvSpPr>
        <p:spPr>
          <a:xfrm>
            <a:off x="9801266" y="2446758"/>
            <a:ext cx="2141946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معاونت آموزشی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283149" y="2654446"/>
            <a:ext cx="1620459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800" b="1" dirty="0">
                <a:solidFill>
                  <a:srgbClr val="FF0000"/>
                </a:solidFill>
              </a:rPr>
              <a:t>رییس اداره </a:t>
            </a:r>
            <a:r>
              <a:rPr lang="fa-IR" sz="2800" b="1" dirty="0" smtClean="0">
                <a:solidFill>
                  <a:srgbClr val="FF0000"/>
                </a:solidFill>
              </a:rPr>
              <a:t>آموزش</a:t>
            </a:r>
            <a:endParaRPr lang="fa-IR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-240628" y="2628346"/>
            <a:ext cx="8361125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</a:rPr>
              <a:t>جناب آقای دکتر وحید پاکپور. </a:t>
            </a:r>
            <a:r>
              <a:rPr lang="fa-IR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دکترای پرستاری / رتبه دانشگاهی: استادیار گروه بهداشت جامعه. محل استقرار: طبقه دوم ساختمان آموزش</a:t>
            </a:r>
          </a:p>
          <a:p>
            <a:r>
              <a:rPr lang="fa-IR" dirty="0">
                <a:solidFill>
                  <a:schemeClr val="tx1">
                    <a:lumMod val="95000"/>
                    <a:lumOff val="5000"/>
                  </a:schemeClr>
                </a:solidFill>
              </a:rPr>
              <a:t>04134777379 /  داخلی </a:t>
            </a:r>
            <a:r>
              <a:rPr lang="fa-IR" dirty="0"/>
              <a:t>210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-482886" y="1469825"/>
            <a:ext cx="8688890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</a:rPr>
              <a:t>جناب آقای دکتر فریبرز روشنگر.</a:t>
            </a:r>
            <a:r>
              <a:rPr lang="fa-IR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کترای پرستاری / استادیار گروه داخلی جراحی</a:t>
            </a:r>
          </a:p>
          <a:p>
            <a:r>
              <a:rPr lang="fa-IR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برنامه ملاقات حضوری (عمومی):یکشنبه ها؛ ساعت 12-10 و چهارشنبه ها؛ ساعت 16-14</a:t>
            </a:r>
          </a:p>
          <a:p>
            <a:r>
              <a:rPr lang="fa-IR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محل استقرار: طبقه دوم ساختمان آموزش، مجاور درب ورودی دانشکده. </a:t>
            </a:r>
            <a:r>
              <a:rPr lang="fa-IR" dirty="0">
                <a:solidFill>
                  <a:schemeClr val="tx1">
                    <a:lumMod val="95000"/>
                    <a:lumOff val="5000"/>
                  </a:schemeClr>
                </a:solidFill>
              </a:rPr>
              <a:t>34790365 </a:t>
            </a:r>
            <a:r>
              <a:rPr lang="fa-I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داخلی</a:t>
            </a:r>
            <a:endParaRPr lang="fa-IR" dirty="0"/>
          </a:p>
        </p:txBody>
      </p:sp>
      <p:sp>
        <p:nvSpPr>
          <p:cNvPr id="41" name="TextBox 40"/>
          <p:cNvSpPr txBox="1"/>
          <p:nvPr/>
        </p:nvSpPr>
        <p:spPr>
          <a:xfrm>
            <a:off x="8123364" y="1485839"/>
            <a:ext cx="1895607" cy="123110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800" b="1" dirty="0">
                <a:solidFill>
                  <a:srgbClr val="FF0000"/>
                </a:solidFill>
              </a:rPr>
              <a:t>معاون </a:t>
            </a:r>
            <a:r>
              <a:rPr lang="fa-IR" sz="2800" b="1" dirty="0" smtClean="0">
                <a:solidFill>
                  <a:srgbClr val="FF0000"/>
                </a:solidFill>
              </a:rPr>
              <a:t>آموزشی</a:t>
            </a:r>
            <a:endParaRPr lang="fa-IR" sz="2800" b="1" dirty="0">
              <a:solidFill>
                <a:srgbClr val="FF0000"/>
              </a:solidFill>
            </a:endParaRPr>
          </a:p>
          <a:p>
            <a:pPr algn="ctr"/>
            <a:endParaRPr lang="fa-IR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8271672" y="4027674"/>
            <a:ext cx="166596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b="1" dirty="0">
                <a:solidFill>
                  <a:srgbClr val="FF0000"/>
                </a:solidFill>
              </a:rPr>
              <a:t>کارکنان اداره آموزش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-114926" y="6024624"/>
            <a:ext cx="821447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2400" b="1" dirty="0" smtClean="0">
                <a:solidFill>
                  <a:srgbClr val="FF0000"/>
                </a:solidFill>
              </a:rPr>
              <a:t>دکتر </a:t>
            </a:r>
            <a:r>
              <a:rPr lang="fa-IR" sz="2400" b="1" dirty="0">
                <a:solidFill>
                  <a:srgbClr val="FF0000"/>
                </a:solidFill>
              </a:rPr>
              <a:t>قهرمان شیرزاد</a:t>
            </a:r>
          </a:p>
          <a:p>
            <a:r>
              <a:rPr lang="fa-IR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محل استقرار: ساختمان مالی، سمت چپ ورودی اصلی دانشکده...</a:t>
            </a:r>
            <a:r>
              <a:rPr lang="fa-IR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تلفن: 34797712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40865" y="5349116"/>
            <a:ext cx="679589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2000" b="1" dirty="0" smtClean="0">
                <a:solidFill>
                  <a:srgbClr val="FF0000"/>
                </a:solidFill>
              </a:rPr>
              <a:t>دکتر </a:t>
            </a:r>
            <a:r>
              <a:rPr lang="fa-IR" sz="2000" b="1" dirty="0">
                <a:solidFill>
                  <a:srgbClr val="FF0000"/>
                </a:solidFill>
              </a:rPr>
              <a:t>مژگان لطفی</a:t>
            </a:r>
          </a:p>
          <a:p>
            <a:r>
              <a:rPr lang="fa-IR" sz="2000" dirty="0"/>
              <a:t>محل استقرار: ساختمان آموزش</a:t>
            </a:r>
            <a:endParaRPr lang="en-US" sz="2000" dirty="0"/>
          </a:p>
        </p:txBody>
      </p:sp>
      <p:sp>
        <p:nvSpPr>
          <p:cNvPr id="30" name="TextBox 29"/>
          <p:cNvSpPr txBox="1"/>
          <p:nvPr/>
        </p:nvSpPr>
        <p:spPr>
          <a:xfrm>
            <a:off x="136510" y="3644944"/>
            <a:ext cx="803532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</a:rPr>
              <a:t>سرکار خانم شهناز واحد</a:t>
            </a:r>
          </a:p>
          <a:p>
            <a:r>
              <a:rPr lang="fa-IR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کارشناس امور دانشجویان پرستاری (مقطع کارشناسی/ورودی بهمن</a:t>
            </a:r>
            <a:endParaRPr lang="fa-IR" sz="2000" dirty="0"/>
          </a:p>
        </p:txBody>
      </p:sp>
      <p:sp>
        <p:nvSpPr>
          <p:cNvPr id="32" name="TextBox 31"/>
          <p:cNvSpPr txBox="1"/>
          <p:nvPr/>
        </p:nvSpPr>
        <p:spPr>
          <a:xfrm>
            <a:off x="-90771" y="4569423"/>
            <a:ext cx="828780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2000" b="1" dirty="0">
                <a:solidFill>
                  <a:srgbClr val="FF0000"/>
                </a:solidFill>
              </a:rPr>
              <a:t>جناب آقای سعید نظری</a:t>
            </a:r>
          </a:p>
          <a:p>
            <a:r>
              <a:rPr lang="fa-IR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کارشناس امور دانشجویان پرستاری (مقطع کارشناسی/ورودی مهر</a:t>
            </a:r>
            <a:endParaRPr lang="fa-IR" sz="2000" dirty="0"/>
          </a:p>
        </p:txBody>
      </p:sp>
      <p:sp>
        <p:nvSpPr>
          <p:cNvPr id="44" name="TextBox 43"/>
          <p:cNvSpPr txBox="1"/>
          <p:nvPr/>
        </p:nvSpPr>
        <p:spPr>
          <a:xfrm>
            <a:off x="8710087" y="5384137"/>
            <a:ext cx="2617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3200" b="1" dirty="0">
                <a:solidFill>
                  <a:srgbClr val="FF0000"/>
                </a:solidFill>
              </a:rPr>
              <a:t>معاونت پژوهشی</a:t>
            </a:r>
            <a:endParaRPr lang="en-US" sz="3200" dirty="0"/>
          </a:p>
        </p:txBody>
      </p:sp>
      <p:sp>
        <p:nvSpPr>
          <p:cNvPr id="45" name="TextBox 44"/>
          <p:cNvSpPr txBox="1"/>
          <p:nvPr/>
        </p:nvSpPr>
        <p:spPr>
          <a:xfrm>
            <a:off x="8197030" y="6133408"/>
            <a:ext cx="287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3200" b="1" dirty="0">
                <a:solidFill>
                  <a:srgbClr val="FF0000"/>
                </a:solidFill>
              </a:rPr>
              <a:t>معاونت </a:t>
            </a:r>
            <a:r>
              <a:rPr lang="fa-IR" sz="3200" b="1" dirty="0" smtClean="0">
                <a:solidFill>
                  <a:srgbClr val="FF0000"/>
                </a:solidFill>
              </a:rPr>
              <a:t>مالی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54465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5" grpId="0"/>
      <p:bldP spid="36" grpId="0"/>
      <p:bldP spid="39" grpId="0"/>
      <p:bldP spid="40" grpId="0"/>
      <p:bldP spid="41" grpId="0"/>
      <p:bldP spid="3" grpId="0"/>
      <p:bldP spid="23" grpId="0"/>
      <p:bldP spid="26" grpId="0"/>
      <p:bldP spid="30" grpId="0"/>
      <p:bldP spid="32" grpId="0"/>
      <p:bldP spid="44" grpId="0"/>
      <p:bldP spid="4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5861706" y="715804"/>
            <a:ext cx="9057" cy="20640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1799938" y="871096"/>
            <a:ext cx="9020793" cy="68922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814580" y="951660"/>
            <a:ext cx="2316" cy="26446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0817321" y="874919"/>
            <a:ext cx="24517" cy="348565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884846" y="924877"/>
            <a:ext cx="1194" cy="313142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7486309" y="918437"/>
            <a:ext cx="2708" cy="319582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8920771" y="1186481"/>
            <a:ext cx="1918447" cy="82735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400" b="1" dirty="0">
                <a:solidFill>
                  <a:schemeClr val="bg1"/>
                </a:solidFill>
              </a:rPr>
              <a:t>گروه پرستاری داخلی جراحی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H="1">
            <a:off x="10839218" y="2013837"/>
            <a:ext cx="1" cy="569363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0813093" y="2035689"/>
            <a:ext cx="1136152" cy="17520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9504155" y="2303478"/>
            <a:ext cx="2382079" cy="1815252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b="1" dirty="0"/>
              <a:t>مدیر گروه: دکتر هادی حسنخانی</a:t>
            </a:r>
          </a:p>
          <a:p>
            <a:pPr algn="ctr"/>
            <a:r>
              <a:rPr lang="fa-IR" dirty="0"/>
              <a:t>دکترای پرستاری/ استاد </a:t>
            </a:r>
          </a:p>
        </p:txBody>
      </p:sp>
      <p:sp>
        <p:nvSpPr>
          <p:cNvPr id="9" name="Right Brace 8"/>
          <p:cNvSpPr/>
          <p:nvPr/>
        </p:nvSpPr>
        <p:spPr>
          <a:xfrm>
            <a:off x="10604127" y="4198711"/>
            <a:ext cx="672353" cy="2526491"/>
          </a:xfrm>
          <a:prstGeom prst="rightBrace">
            <a:avLst>
              <a:gd name="adj1" fmla="val 70504"/>
              <a:gd name="adj2" fmla="val 50000"/>
            </a:avLst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cxnSp>
        <p:nvCxnSpPr>
          <p:cNvPr id="22" name="Straight Connector 21"/>
          <p:cNvCxnSpPr/>
          <p:nvPr/>
        </p:nvCxnSpPr>
        <p:spPr>
          <a:xfrm>
            <a:off x="11937946" y="2190079"/>
            <a:ext cx="11299" cy="2931533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449324" y="4346167"/>
            <a:ext cx="6315678" cy="193899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just"/>
            <a:r>
              <a:rPr lang="fa-IR" sz="2000" dirty="0"/>
              <a:t>دکتروحید زمان زاد- هادی حسنخانی- اکرم قهرمانیان- آزاد رحمانی</a:t>
            </a:r>
          </a:p>
          <a:p>
            <a:pPr algn="just"/>
            <a:r>
              <a:rPr lang="fa-IR" sz="2000" dirty="0"/>
              <a:t>حسین فیض اله زاده- مژگان  لطفي- عاطفه  اله بخشيان-فريبرز روشنگر- فرانك جبارزاده- شهلا شهبازی- منصور غفوری فرد-زهرا شيخ عليپور-حمیدرضا حریریان آلهه سيد رسولي-کبری پرون- مژگان بهشید- فضا ويراني- عارفه داوودي-عباس داداش زاده- رقیه مهدوی سرشت- الناز اصغری- مصطفی قاسم پور-خورشید مبصری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007851" y="5121612"/>
            <a:ext cx="1198725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1">
            <a:spAutoFit/>
          </a:bodyPr>
          <a:lstStyle/>
          <a:p>
            <a:r>
              <a:rPr lang="fa-IR" b="1" dirty="0" smtClean="0">
                <a:solidFill>
                  <a:srgbClr val="FF0000"/>
                </a:solidFill>
              </a:rPr>
              <a:t>اساتید گروه داخلی جراحی</a:t>
            </a:r>
            <a:endParaRPr lang="fa-IR" b="1" dirty="0">
              <a:solidFill>
                <a:srgbClr val="FF0000"/>
              </a:solidFill>
            </a:endParaRPr>
          </a:p>
        </p:txBody>
      </p:sp>
      <p:cxnSp>
        <p:nvCxnSpPr>
          <p:cNvPr id="31" name="Straight Connector 30"/>
          <p:cNvCxnSpPr>
            <a:endCxn id="43" idx="0"/>
          </p:cNvCxnSpPr>
          <p:nvPr/>
        </p:nvCxnSpPr>
        <p:spPr>
          <a:xfrm>
            <a:off x="7532081" y="2062502"/>
            <a:ext cx="966726" cy="241616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endCxn id="44" idx="0"/>
          </p:cNvCxnSpPr>
          <p:nvPr/>
        </p:nvCxnSpPr>
        <p:spPr>
          <a:xfrm flipH="1">
            <a:off x="6824523" y="2062502"/>
            <a:ext cx="668936" cy="247615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endCxn id="45" idx="0"/>
          </p:cNvCxnSpPr>
          <p:nvPr/>
        </p:nvCxnSpPr>
        <p:spPr>
          <a:xfrm>
            <a:off x="4621647" y="2076681"/>
            <a:ext cx="665055" cy="233836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46" idx="0"/>
          </p:cNvCxnSpPr>
          <p:nvPr/>
        </p:nvCxnSpPr>
        <p:spPr>
          <a:xfrm flipH="1">
            <a:off x="3773879" y="2092388"/>
            <a:ext cx="847770" cy="188559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endCxn id="47" idx="0"/>
          </p:cNvCxnSpPr>
          <p:nvPr/>
        </p:nvCxnSpPr>
        <p:spPr>
          <a:xfrm>
            <a:off x="1457935" y="2076681"/>
            <a:ext cx="730996" cy="226797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endCxn id="48" idx="0"/>
          </p:cNvCxnSpPr>
          <p:nvPr/>
        </p:nvCxnSpPr>
        <p:spPr>
          <a:xfrm flipH="1">
            <a:off x="700740" y="2087401"/>
            <a:ext cx="765534" cy="285689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7608128" y="2304118"/>
            <a:ext cx="1781357" cy="1814612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b="1" dirty="0"/>
              <a:t>مدیر گروه: دکتر حسین </a:t>
            </a:r>
            <a:r>
              <a:rPr lang="fa-IR" b="1" dirty="0" smtClean="0"/>
              <a:t>ابراهیمی</a:t>
            </a:r>
            <a:endParaRPr lang="fa-IR" b="1" dirty="0"/>
          </a:p>
        </p:txBody>
      </p:sp>
      <p:sp>
        <p:nvSpPr>
          <p:cNvPr id="44" name="Rectangle 43"/>
          <p:cNvSpPr/>
          <p:nvPr/>
        </p:nvSpPr>
        <p:spPr>
          <a:xfrm>
            <a:off x="6120967" y="2310117"/>
            <a:ext cx="1407111" cy="1808613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1600" b="1" dirty="0"/>
              <a:t>اساتید</a:t>
            </a:r>
          </a:p>
          <a:p>
            <a:pPr algn="ctr"/>
            <a:r>
              <a:rPr lang="fa-IR" sz="1600" dirty="0"/>
              <a:t>دکترحسین ابراهیمی</a:t>
            </a:r>
          </a:p>
          <a:p>
            <a:pPr algn="ctr"/>
            <a:r>
              <a:rPr lang="fa-IR" sz="1600" dirty="0"/>
              <a:t>دکترحسین نامدار</a:t>
            </a:r>
          </a:p>
          <a:p>
            <a:pPr algn="ctr"/>
            <a:r>
              <a:rPr lang="fa-IR" sz="1600" dirty="0"/>
              <a:t>دکترمریم وحیدی</a:t>
            </a:r>
          </a:p>
          <a:p>
            <a:pPr algn="ctr"/>
            <a:r>
              <a:rPr lang="fa-IR" sz="1600" dirty="0"/>
              <a:t>دکترفرناز</a:t>
            </a:r>
            <a:r>
              <a:rPr lang="en-US" sz="1600" dirty="0"/>
              <a:t> </a:t>
            </a:r>
            <a:r>
              <a:rPr lang="fa-IR" sz="1600" dirty="0"/>
              <a:t>رحمانی</a:t>
            </a:r>
          </a:p>
        </p:txBody>
      </p:sp>
      <p:sp>
        <p:nvSpPr>
          <p:cNvPr id="45" name="Rectangle 44"/>
          <p:cNvSpPr/>
          <p:nvPr/>
        </p:nvSpPr>
        <p:spPr>
          <a:xfrm>
            <a:off x="4567107" y="2310517"/>
            <a:ext cx="1439190" cy="1808213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b="1" dirty="0"/>
              <a:t>مدیر گروه: </a:t>
            </a:r>
            <a:r>
              <a:rPr lang="fa-IR" b="1" dirty="0" smtClean="0"/>
              <a:t>دکتر </a:t>
            </a:r>
            <a:r>
              <a:rPr lang="fa-IR" b="1" dirty="0"/>
              <a:t>محمد </a:t>
            </a:r>
            <a:r>
              <a:rPr lang="fa-IR" b="1" dirty="0" smtClean="0"/>
              <a:t>ارشدی</a:t>
            </a:r>
            <a:endParaRPr lang="fa-IR" b="1" dirty="0"/>
          </a:p>
        </p:txBody>
      </p:sp>
      <p:sp>
        <p:nvSpPr>
          <p:cNvPr id="46" name="Rectangle 45"/>
          <p:cNvSpPr/>
          <p:nvPr/>
        </p:nvSpPr>
        <p:spPr>
          <a:xfrm>
            <a:off x="3090010" y="2280947"/>
            <a:ext cx="1367737" cy="2311601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1600" b="1" dirty="0" smtClean="0"/>
              <a:t>اساتید</a:t>
            </a:r>
          </a:p>
          <a:p>
            <a:pPr algn="ctr"/>
            <a:r>
              <a:rPr lang="fa-IR" sz="1600" dirty="0" smtClean="0"/>
              <a:t>دکتر لیلا ولیزاده</a:t>
            </a:r>
          </a:p>
          <a:p>
            <a:pPr algn="ctr"/>
            <a:r>
              <a:rPr lang="fa-IR" sz="1600" dirty="0" smtClean="0"/>
              <a:t>دکترمحمد ارشدی</a:t>
            </a:r>
          </a:p>
          <a:p>
            <a:pPr algn="ctr"/>
            <a:r>
              <a:rPr lang="fa-IR" sz="1600" dirty="0" smtClean="0"/>
              <a:t>دکترمهناز جبرئیلی</a:t>
            </a:r>
            <a:endParaRPr lang="en-US" sz="1600" dirty="0" smtClean="0"/>
          </a:p>
          <a:p>
            <a:pPr algn="ctr"/>
            <a:r>
              <a:rPr lang="fa-IR" sz="1600" dirty="0" smtClean="0"/>
              <a:t>دکترماهنی رهکار فرشی</a:t>
            </a:r>
          </a:p>
          <a:p>
            <a:pPr algn="ctr"/>
            <a:r>
              <a:rPr lang="fa-IR" sz="1600" dirty="0" smtClean="0"/>
              <a:t>راحله جانانی</a:t>
            </a:r>
          </a:p>
          <a:p>
            <a:pPr algn="ctr"/>
            <a:r>
              <a:rPr lang="fa-IR" sz="1600" dirty="0" smtClean="0"/>
              <a:t>ژیلا حیدر پور</a:t>
            </a:r>
            <a:endParaRPr lang="en-US" sz="1600" dirty="0"/>
          </a:p>
        </p:txBody>
      </p:sp>
      <p:sp>
        <p:nvSpPr>
          <p:cNvPr id="47" name="Rectangle 46"/>
          <p:cNvSpPr/>
          <p:nvPr/>
        </p:nvSpPr>
        <p:spPr>
          <a:xfrm>
            <a:off x="1457935" y="2303478"/>
            <a:ext cx="1461991" cy="2289070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b="1" dirty="0"/>
              <a:t>مدیر گروه: </a:t>
            </a:r>
            <a:r>
              <a:rPr lang="fa-IR" b="1" dirty="0" smtClean="0"/>
              <a:t>دکتر </a:t>
            </a:r>
            <a:r>
              <a:rPr lang="fa-IR" b="1" dirty="0"/>
              <a:t>محمدحسن صاحبی </a:t>
            </a:r>
            <a:r>
              <a:rPr lang="fa-IR" b="1" dirty="0" smtClean="0"/>
              <a:t>حق</a:t>
            </a:r>
            <a:endParaRPr lang="fa-IR" dirty="0"/>
          </a:p>
        </p:txBody>
      </p:sp>
      <p:sp>
        <p:nvSpPr>
          <p:cNvPr id="48" name="Rectangle 47"/>
          <p:cNvSpPr/>
          <p:nvPr/>
        </p:nvSpPr>
        <p:spPr>
          <a:xfrm>
            <a:off x="35101" y="2373090"/>
            <a:ext cx="1331277" cy="1973077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b="1" dirty="0"/>
              <a:t>اساتید</a:t>
            </a:r>
          </a:p>
          <a:p>
            <a:pPr algn="ctr"/>
            <a:r>
              <a:rPr lang="fa-IR" dirty="0"/>
              <a:t>دکتر وحید پاکپور</a:t>
            </a:r>
            <a:endParaRPr lang="en-US" dirty="0"/>
          </a:p>
          <a:p>
            <a:pPr algn="ctr"/>
            <a:r>
              <a:rPr lang="fa-IR" dirty="0"/>
              <a:t>دکتر مینا حسین زاده</a:t>
            </a:r>
          </a:p>
          <a:p>
            <a:pPr algn="ctr"/>
            <a:r>
              <a:rPr lang="fa-IR" dirty="0"/>
              <a:t>لیلا شیخ نژاد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6618" y="1230113"/>
            <a:ext cx="963818" cy="8741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640" y="1198128"/>
            <a:ext cx="1090342" cy="8892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8" name="Rectangle 57"/>
          <p:cNvSpPr/>
          <p:nvPr/>
        </p:nvSpPr>
        <p:spPr>
          <a:xfrm>
            <a:off x="46608" y="1230299"/>
            <a:ext cx="1797882" cy="83220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400" b="1" dirty="0"/>
              <a:t>گروه پرستاری </a:t>
            </a:r>
            <a:r>
              <a:rPr lang="fa-IR" sz="2400" b="1" dirty="0" smtClean="0"/>
              <a:t>بهداشت </a:t>
            </a:r>
            <a:r>
              <a:rPr lang="fa-IR" sz="2400" b="1" dirty="0"/>
              <a:t>جامعه</a:t>
            </a:r>
          </a:p>
        </p:txBody>
      </p:sp>
      <p:sp>
        <p:nvSpPr>
          <p:cNvPr id="59" name="Rectangle 58"/>
          <p:cNvSpPr/>
          <p:nvPr/>
        </p:nvSpPr>
        <p:spPr>
          <a:xfrm>
            <a:off x="3180632" y="1238019"/>
            <a:ext cx="1715965" cy="84050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400" b="1" dirty="0"/>
              <a:t>گروه پرستاری کودکان</a:t>
            </a:r>
          </a:p>
        </p:txBody>
      </p:sp>
      <p:sp>
        <p:nvSpPr>
          <p:cNvPr id="60" name="Rectangle 59"/>
          <p:cNvSpPr/>
          <p:nvPr/>
        </p:nvSpPr>
        <p:spPr>
          <a:xfrm>
            <a:off x="6282772" y="1230299"/>
            <a:ext cx="1210684" cy="84822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300" b="1" dirty="0"/>
              <a:t>گروه روان پرستاری</a:t>
            </a: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9992" y="1208850"/>
            <a:ext cx="969484" cy="8678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8" name="Rectangle 127"/>
          <p:cNvSpPr/>
          <p:nvPr/>
        </p:nvSpPr>
        <p:spPr>
          <a:xfrm>
            <a:off x="3687794" y="93954"/>
            <a:ext cx="4941052" cy="670528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گروه </a:t>
            </a:r>
            <a:r>
              <a:rPr lang="fa-I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های آموزشی پرستاری</a:t>
            </a:r>
            <a:endParaRPr lang="fa-IR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D390BB38-79CB-41A5-BE53-F3C60CCC58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579" y="1177491"/>
            <a:ext cx="1036785" cy="89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1610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5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75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25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750"/>
                            </p:stCondLst>
                            <p:childTnLst>
                              <p:par>
                                <p:cTn id="7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0"/>
                            </p:stCondLst>
                            <p:childTnLst>
                              <p:par>
                                <p:cTn id="8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500"/>
                            </p:stCondLst>
                            <p:childTnLst>
                              <p:par>
                                <p:cTn id="8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000"/>
                            </p:stCondLst>
                            <p:childTnLst>
                              <p:par>
                                <p:cTn id="9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500"/>
                            </p:stCondLst>
                            <p:childTnLst>
                              <p:par>
                                <p:cTn id="10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000"/>
                            </p:stCondLst>
                            <p:childTnLst>
                              <p:par>
                                <p:cTn id="1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" grpId="0" animBg="1"/>
      <p:bldP spid="9" grpId="0" animBg="1"/>
      <p:bldP spid="14" grpId="0" animBg="1"/>
      <p:bldP spid="16" grpId="0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58" grpId="0" animBg="1"/>
      <p:bldP spid="59" grpId="0" animBg="1"/>
      <p:bldP spid="60" grpId="0" animBg="1"/>
      <p:bldP spid="1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idx="1"/>
          </p:nvPr>
        </p:nvSpPr>
        <p:spPr>
          <a:xfrm>
            <a:off x="3308982" y="204340"/>
            <a:ext cx="6259739" cy="676085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fa-I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a-I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واحدها و تشکلهای فعال </a:t>
            </a:r>
            <a:r>
              <a:rPr lang="fa-I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دانشکده</a:t>
            </a:r>
            <a:endParaRPr lang="fa-IR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" name="Straight Connector 6"/>
          <p:cNvCxnSpPr>
            <a:stCxn id="5" idx="2"/>
          </p:cNvCxnSpPr>
          <p:nvPr/>
        </p:nvCxnSpPr>
        <p:spPr>
          <a:xfrm flipH="1">
            <a:off x="6438851" y="880425"/>
            <a:ext cx="1" cy="674824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206536" y="1499221"/>
            <a:ext cx="9955027" cy="42474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endCxn id="43" idx="3"/>
          </p:cNvCxnSpPr>
          <p:nvPr/>
        </p:nvCxnSpPr>
        <p:spPr>
          <a:xfrm>
            <a:off x="11161563" y="1493145"/>
            <a:ext cx="2" cy="544019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endCxn id="44" idx="3"/>
          </p:cNvCxnSpPr>
          <p:nvPr/>
        </p:nvCxnSpPr>
        <p:spPr>
          <a:xfrm>
            <a:off x="9749593" y="1520458"/>
            <a:ext cx="0" cy="60283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45" idx="3"/>
          </p:cNvCxnSpPr>
          <p:nvPr/>
        </p:nvCxnSpPr>
        <p:spPr>
          <a:xfrm flipV="1">
            <a:off x="8242185" y="1529270"/>
            <a:ext cx="0" cy="442578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517671" y="1520458"/>
            <a:ext cx="1" cy="442583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endCxn id="47" idx="3"/>
          </p:cNvCxnSpPr>
          <p:nvPr/>
        </p:nvCxnSpPr>
        <p:spPr>
          <a:xfrm>
            <a:off x="4167051" y="1529270"/>
            <a:ext cx="1651" cy="486659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endCxn id="48" idx="3"/>
          </p:cNvCxnSpPr>
          <p:nvPr/>
        </p:nvCxnSpPr>
        <p:spPr>
          <a:xfrm>
            <a:off x="2729812" y="1541695"/>
            <a:ext cx="4858" cy="49547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endCxn id="49" idx="3"/>
          </p:cNvCxnSpPr>
          <p:nvPr/>
        </p:nvCxnSpPr>
        <p:spPr>
          <a:xfrm>
            <a:off x="1206536" y="1541695"/>
            <a:ext cx="0" cy="421344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 rot="16200000">
            <a:off x="10012945" y="2893395"/>
            <a:ext cx="2297238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fa-IR" sz="3200" b="1" dirty="0">
                <a:solidFill>
                  <a:srgbClr val="FF0000"/>
                </a:solidFill>
              </a:rPr>
              <a:t>دفتر منتورینگ</a:t>
            </a:r>
          </a:p>
        </p:txBody>
      </p:sp>
      <p:sp>
        <p:nvSpPr>
          <p:cNvPr id="44" name="TextBox 43"/>
          <p:cNvSpPr txBox="1"/>
          <p:nvPr/>
        </p:nvSpPr>
        <p:spPr>
          <a:xfrm rot="16200000">
            <a:off x="8644036" y="2690236"/>
            <a:ext cx="2211114" cy="107721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fa-IR" sz="3200" b="1" dirty="0"/>
              <a:t>کمیته تحقیقات دانشجویی</a:t>
            </a:r>
          </a:p>
        </p:txBody>
      </p:sp>
      <p:sp>
        <p:nvSpPr>
          <p:cNvPr id="45" name="TextBox 44"/>
          <p:cNvSpPr txBox="1"/>
          <p:nvPr/>
        </p:nvSpPr>
        <p:spPr>
          <a:xfrm rot="16200000">
            <a:off x="7056502" y="2865143"/>
            <a:ext cx="2371365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fa-IR" sz="3200" b="1" dirty="0"/>
              <a:t>شورای صنفی</a:t>
            </a:r>
          </a:p>
        </p:txBody>
      </p:sp>
      <p:sp>
        <p:nvSpPr>
          <p:cNvPr id="46" name="TextBox 45"/>
          <p:cNvSpPr txBox="1"/>
          <p:nvPr/>
        </p:nvSpPr>
        <p:spPr>
          <a:xfrm rot="16200000">
            <a:off x="4291628" y="2865144"/>
            <a:ext cx="2371363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fa-IR" sz="3200" b="1" dirty="0"/>
              <a:t>بسیج </a:t>
            </a:r>
            <a:r>
              <a:rPr lang="fa-IR" sz="3200" b="1" dirty="0" smtClean="0"/>
              <a:t>دانشجویی</a:t>
            </a:r>
          </a:p>
        </p:txBody>
      </p:sp>
      <p:sp>
        <p:nvSpPr>
          <p:cNvPr id="47" name="TextBox 46"/>
          <p:cNvSpPr txBox="1"/>
          <p:nvPr/>
        </p:nvSpPr>
        <p:spPr>
          <a:xfrm rot="16200000">
            <a:off x="3020083" y="2625939"/>
            <a:ext cx="2297239" cy="107721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fa-IR" sz="3200" b="1" dirty="0"/>
              <a:t>انجمن اسلامی دانشجویان</a:t>
            </a:r>
          </a:p>
        </p:txBody>
      </p:sp>
      <p:sp>
        <p:nvSpPr>
          <p:cNvPr id="48" name="TextBox 47"/>
          <p:cNvSpPr txBox="1"/>
          <p:nvPr/>
        </p:nvSpPr>
        <p:spPr>
          <a:xfrm rot="16200000">
            <a:off x="1586050" y="2647176"/>
            <a:ext cx="2297240" cy="107721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fa-IR" sz="3200" b="1" dirty="0"/>
              <a:t>کانون فرهنگی ماعون</a:t>
            </a:r>
          </a:p>
        </p:txBody>
      </p:sp>
      <p:sp>
        <p:nvSpPr>
          <p:cNvPr id="49" name="TextBox 48"/>
          <p:cNvSpPr txBox="1"/>
          <p:nvPr/>
        </p:nvSpPr>
        <p:spPr>
          <a:xfrm rot="16200000">
            <a:off x="20854" y="2640889"/>
            <a:ext cx="2371364" cy="101566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fa-IR" sz="3000" b="1" dirty="0"/>
              <a:t>نشریات دانشجویی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577398" y="4435539"/>
            <a:ext cx="1329571" cy="16312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000" dirty="0">
                <a:solidFill>
                  <a:schemeClr val="accent1">
                    <a:lumMod val="50000"/>
                  </a:schemeClr>
                </a:solidFill>
              </a:rPr>
              <a:t>محل استقرار</a:t>
            </a:r>
          </a:p>
          <a:p>
            <a:pPr algn="ctr"/>
            <a:r>
              <a:rPr lang="fa-IR" sz="2000" dirty="0"/>
              <a:t> دفتر شیشه‌ای، جنب درب ورودی</a:t>
            </a:r>
            <a:endParaRPr lang="en-US" sz="2000" dirty="0"/>
          </a:p>
        </p:txBody>
      </p:sp>
      <p:sp>
        <p:nvSpPr>
          <p:cNvPr id="53" name="TextBox 52"/>
          <p:cNvSpPr txBox="1"/>
          <p:nvPr/>
        </p:nvSpPr>
        <p:spPr>
          <a:xfrm>
            <a:off x="4820302" y="4467697"/>
            <a:ext cx="1351726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000" dirty="0">
                <a:solidFill>
                  <a:schemeClr val="accent1">
                    <a:lumMod val="50000"/>
                  </a:schemeClr>
                </a:solidFill>
              </a:rPr>
              <a:t>محل استقرار </a:t>
            </a:r>
            <a:r>
              <a:rPr lang="fa-IR" sz="2000" dirty="0"/>
              <a:t>راهروی اصلی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304469" y="4435339"/>
            <a:ext cx="1728465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000" dirty="0">
                <a:solidFill>
                  <a:schemeClr val="accent1">
                    <a:lumMod val="50000"/>
                  </a:schemeClr>
                </a:solidFill>
              </a:rPr>
              <a:t>محل استقرار </a:t>
            </a:r>
            <a:r>
              <a:rPr lang="fa-IR" sz="2000" dirty="0"/>
              <a:t>راهروی اصلی، روبروی اتاق شیشه‌ای</a:t>
            </a:r>
            <a:endParaRPr lang="en-US" sz="2000" dirty="0"/>
          </a:p>
        </p:txBody>
      </p:sp>
      <p:sp>
        <p:nvSpPr>
          <p:cNvPr id="55" name="TextBox 54"/>
          <p:cNvSpPr txBox="1"/>
          <p:nvPr/>
        </p:nvSpPr>
        <p:spPr>
          <a:xfrm>
            <a:off x="1950322" y="4435339"/>
            <a:ext cx="147693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000" dirty="0">
                <a:solidFill>
                  <a:schemeClr val="accent1">
                    <a:lumMod val="50000"/>
                  </a:schemeClr>
                </a:solidFill>
              </a:rPr>
              <a:t>محل استقرار</a:t>
            </a:r>
          </a:p>
          <a:p>
            <a:pPr algn="ctr"/>
            <a:r>
              <a:rPr lang="fa-IR" sz="2000" dirty="0"/>
              <a:t>درب شیشه‌ای</a:t>
            </a:r>
            <a:endParaRPr lang="en-US" sz="2000" dirty="0"/>
          </a:p>
        </p:txBody>
      </p:sp>
      <p:sp>
        <p:nvSpPr>
          <p:cNvPr id="56" name="Left Brace 55"/>
          <p:cNvSpPr/>
          <p:nvPr/>
        </p:nvSpPr>
        <p:spPr>
          <a:xfrm rot="5400000">
            <a:off x="988969" y="3981514"/>
            <a:ext cx="495687" cy="1384233"/>
          </a:xfrm>
          <a:prstGeom prst="leftBrace">
            <a:avLst>
              <a:gd name="adj1" fmla="val 8333"/>
              <a:gd name="adj2" fmla="val 51509"/>
            </a:avLst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7" name="TextBox 56"/>
          <p:cNvSpPr txBox="1"/>
          <p:nvPr/>
        </p:nvSpPr>
        <p:spPr>
          <a:xfrm>
            <a:off x="400357" y="4686165"/>
            <a:ext cx="1685891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/>
              <a:t>نشریه کاوش</a:t>
            </a:r>
          </a:p>
          <a:p>
            <a:pPr algn="ctr"/>
            <a:r>
              <a:rPr lang="fa-IR" sz="2400" dirty="0"/>
              <a:t>نشریه نوبل</a:t>
            </a:r>
          </a:p>
          <a:p>
            <a:pPr algn="ctr"/>
            <a:r>
              <a:rPr lang="fa-IR" sz="2400" dirty="0"/>
              <a:t>نشریه تپش</a:t>
            </a:r>
          </a:p>
          <a:p>
            <a:pPr algn="ctr"/>
            <a:r>
              <a:rPr lang="fa-IR" sz="2400" dirty="0"/>
              <a:t>نشریه یاکاموز</a:t>
            </a:r>
          </a:p>
          <a:p>
            <a:pPr algn="ctr"/>
            <a:r>
              <a:rPr lang="fa-IR" sz="2400" dirty="0"/>
              <a:t>نشریه آبادیس</a:t>
            </a:r>
            <a:endParaRPr lang="en-US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8829732" y="4490197"/>
            <a:ext cx="1922929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000" dirty="0">
                <a:solidFill>
                  <a:schemeClr val="accent1">
                    <a:lumMod val="50000"/>
                  </a:schemeClr>
                </a:solidFill>
              </a:rPr>
              <a:t>محل استقرار</a:t>
            </a:r>
          </a:p>
          <a:p>
            <a:pPr algn="ctr"/>
            <a:r>
              <a:rPr lang="fa-IR" sz="2000" dirty="0"/>
              <a:t> </a:t>
            </a:r>
            <a:r>
              <a:rPr lang="fa-IR" sz="2000" dirty="0" smtClean="0"/>
              <a:t>روبه روی نمازخانه خواهران</a:t>
            </a:r>
            <a:endParaRPr lang="en-US" sz="2000" dirty="0"/>
          </a:p>
        </p:txBody>
      </p:sp>
      <p:cxnSp>
        <p:nvCxnSpPr>
          <p:cNvPr id="30" name="Straight Connector 29"/>
          <p:cNvCxnSpPr/>
          <p:nvPr/>
        </p:nvCxnSpPr>
        <p:spPr>
          <a:xfrm>
            <a:off x="6884126" y="1529270"/>
            <a:ext cx="12611" cy="455008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 rot="16200000">
            <a:off x="5711055" y="2877572"/>
            <a:ext cx="2371363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fa-IR" sz="3200" b="1" dirty="0" smtClean="0"/>
              <a:t>کانون ماهد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158047" y="4447967"/>
            <a:ext cx="1477377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000" dirty="0">
                <a:solidFill>
                  <a:schemeClr val="accent1">
                    <a:lumMod val="50000"/>
                  </a:schemeClr>
                </a:solidFill>
              </a:rPr>
              <a:t>محل استقرار</a:t>
            </a:r>
          </a:p>
          <a:p>
            <a:pPr algn="ctr"/>
            <a:r>
              <a:rPr lang="fa-IR" sz="2000" dirty="0"/>
              <a:t> دفتر شیشه‌ای، جنب درب ورودی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0042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000"/>
                            </p:stCondLst>
                            <p:childTnLst>
                              <p:par>
                                <p:cTn id="13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500"/>
                            </p:stCondLst>
                            <p:childTnLst>
                              <p:par>
                                <p:cTn id="15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000"/>
                            </p:stCondLst>
                            <p:childTnLst>
                              <p:par>
                                <p:cTn id="1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500"/>
                            </p:stCondLst>
                            <p:childTnLst>
                              <p:par>
                                <p:cTn id="194" presetID="1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43" grpId="0" animBg="1"/>
      <p:bldP spid="43" grpId="1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2" grpId="0"/>
      <p:bldP spid="53" grpId="0"/>
      <p:bldP spid="54" grpId="0"/>
      <p:bldP spid="55" grpId="0"/>
      <p:bldP spid="56" grpId="0" animBg="1"/>
      <p:bldP spid="57" grpId="0"/>
      <p:bldP spid="26" grpId="0"/>
      <p:bldP spid="32" grpId="0" animBg="1"/>
      <p:bldP spid="3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4021" y="62592"/>
            <a:ext cx="4064128" cy="857965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fa-IR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دفتر </a:t>
            </a:r>
            <a:r>
              <a:rPr lang="fa-IR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منتورینگ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339913" y="1681538"/>
            <a:ext cx="4516591" cy="321384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fa-IR" sz="2400" b="1" dirty="0" smtClean="0"/>
              <a:t>       مدیر مسئول:</a:t>
            </a:r>
            <a:endParaRPr lang="fa-IR" sz="2400" b="1" dirty="0"/>
          </a:p>
          <a:p>
            <a:r>
              <a:rPr lang="fa-IR" sz="2400" b="1" dirty="0"/>
              <a:t> </a:t>
            </a:r>
            <a:r>
              <a:rPr lang="fa-IR" sz="2400" b="1" dirty="0" smtClean="0"/>
              <a:t>  </a:t>
            </a:r>
            <a:r>
              <a:rPr lang="fa-IR" sz="2800" b="1" dirty="0" smtClean="0"/>
              <a:t>آلهه </a:t>
            </a:r>
            <a:r>
              <a:rPr lang="fa-IR" sz="2800" b="1" dirty="0"/>
              <a:t>سید رسولی</a:t>
            </a:r>
          </a:p>
          <a:p>
            <a:endParaRPr lang="fa-IR" b="1" dirty="0"/>
          </a:p>
          <a:p>
            <a:endParaRPr lang="fa-IR" b="1" dirty="0"/>
          </a:p>
          <a:p>
            <a:endParaRPr lang="en-US" b="1" dirty="0"/>
          </a:p>
          <a:p>
            <a:r>
              <a:rPr lang="fa-IR" b="1" dirty="0"/>
              <a:t>محل استقرار: درب شیشه‌ای دوم، مجاور در ورودی ساختمان اصلی</a:t>
            </a:r>
          </a:p>
          <a:p>
            <a:r>
              <a:rPr lang="fa-IR" b="1" dirty="0"/>
              <a:t>اینستا: </a:t>
            </a:r>
            <a:r>
              <a:rPr lang="en-US" b="1" dirty="0"/>
              <a:t>@</a:t>
            </a:r>
            <a:r>
              <a:rPr lang="en-US" b="1" dirty="0" err="1"/>
              <a:t>nrs.mentoring</a:t>
            </a:r>
            <a:endParaRPr lang="en-US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9913" y="1669516"/>
            <a:ext cx="1883827" cy="16094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TextBox 16"/>
          <p:cNvSpPr txBox="1"/>
          <p:nvPr/>
        </p:nvSpPr>
        <p:spPr>
          <a:xfrm>
            <a:off x="4180589" y="2731170"/>
            <a:ext cx="2699019" cy="3477875"/>
          </a:xfrm>
          <a:prstGeom prst="rect">
            <a:avLst/>
          </a:prstGeom>
          <a:effectLst>
            <a:outerShdw blurRad="57150" dist="19050" dir="5400000" algn="ctr" rotWithShape="0">
              <a:srgbClr val="000000">
                <a:alpha val="63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just"/>
            <a:r>
              <a:rPr lang="fa-IR" sz="2000" dirty="0" smtClean="0"/>
              <a:t>این </a:t>
            </a:r>
            <a:r>
              <a:rPr lang="fa-IR" sz="2000" dirty="0"/>
              <a:t>دفتر از </a:t>
            </a:r>
            <a:r>
              <a:rPr lang="fa-IR" sz="2000" dirty="0" smtClean="0"/>
              <a:t>شهریورماه </a:t>
            </a:r>
            <a:r>
              <a:rPr lang="fa-IR" sz="2000" dirty="0"/>
              <a:t>1396 تحت نظارت معاونت آموزشی </a:t>
            </a:r>
            <a:r>
              <a:rPr lang="fa-IR" sz="2000" dirty="0" smtClean="0"/>
              <a:t>دانشگاه با </a:t>
            </a:r>
            <a:r>
              <a:rPr lang="fa-IR" sz="2000" dirty="0"/>
              <a:t>تعدادی از منتورهای دانشکده </a:t>
            </a:r>
            <a:r>
              <a:rPr lang="fa-IR" sz="2000" dirty="0" smtClean="0"/>
              <a:t>فعالیت خود را در </a:t>
            </a:r>
            <a:r>
              <a:rPr lang="fa-IR" sz="2000" dirty="0"/>
              <a:t>حیطه‌ی آموزشی، پژوهشی، روانی و اجتماعی شروع </a:t>
            </a:r>
            <a:r>
              <a:rPr lang="fa-IR" sz="2000" dirty="0" smtClean="0"/>
              <a:t>کرده </a:t>
            </a:r>
            <a:r>
              <a:rPr lang="fa-IR" sz="2000" dirty="0"/>
              <a:t>است.</a:t>
            </a:r>
          </a:p>
          <a:p>
            <a:pPr algn="just"/>
            <a:r>
              <a:rPr lang="fa-IR" sz="2000" dirty="0">
                <a:solidFill>
                  <a:srgbClr val="FF0000"/>
                </a:solidFill>
              </a:rPr>
              <a:t>اهداف</a:t>
            </a:r>
            <a:r>
              <a:rPr lang="fa-IR" sz="2000" dirty="0" smtClean="0">
                <a:solidFill>
                  <a:srgbClr val="FF0000"/>
                </a:solidFill>
              </a:rPr>
              <a:t>: </a:t>
            </a:r>
            <a:r>
              <a:rPr lang="fa-IR" sz="2000" dirty="0" smtClean="0"/>
              <a:t>راهنمایی </a:t>
            </a:r>
            <a:r>
              <a:rPr lang="fa-IR" sz="2000" dirty="0"/>
              <a:t>و پشتیبانی دانشجویان طی دوره تحصیل، و کمک به بهبود و ارتقای وضعیت آموزشی </a:t>
            </a:r>
            <a:r>
              <a:rPr lang="fa-IR" sz="2000" dirty="0" smtClean="0"/>
              <a:t>آنان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306" y="1779887"/>
            <a:ext cx="3161500" cy="310603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0" name="Left Brace 29"/>
          <p:cNvSpPr/>
          <p:nvPr/>
        </p:nvSpPr>
        <p:spPr>
          <a:xfrm rot="5400000">
            <a:off x="5516869" y="-2355658"/>
            <a:ext cx="610384" cy="7464008"/>
          </a:xfrm>
          <a:prstGeom prst="leftBrace">
            <a:avLst>
              <a:gd name="adj1" fmla="val 0"/>
              <a:gd name="adj2" fmla="val 45892"/>
            </a:avLst>
          </a:prstGeom>
          <a:ln>
            <a:solidFill>
              <a:srgbClr val="00206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52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0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uiExpand="1" build="p" animBg="1"/>
      <p:bldP spid="17" grpId="0" build="p" animBg="1"/>
      <p:bldP spid="3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2651" y="0"/>
            <a:ext cx="5913568" cy="1325563"/>
          </a:xfrm>
        </p:spPr>
        <p:txBody>
          <a:bodyPr>
            <a:normAutofit/>
          </a:bodyPr>
          <a:lstStyle/>
          <a:p>
            <a:pPr algn="ctr"/>
            <a:r>
              <a:rPr lang="fa-IR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کمیته </a:t>
            </a:r>
            <a:r>
              <a:rPr lang="fa-IR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تحقیقات دانشجویی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38836"/>
            <a:ext cx="10515600" cy="5109882"/>
          </a:xfrm>
        </p:spPr>
        <p:txBody>
          <a:bodyPr>
            <a:normAutofit lnSpcReduction="10000"/>
          </a:bodyPr>
          <a:lstStyle/>
          <a:p>
            <a:r>
              <a:rPr lang="fa-IR" sz="3600" dirty="0"/>
              <a:t>فعالیت های تحقیقات دانشجویی</a:t>
            </a:r>
          </a:p>
          <a:p>
            <a:r>
              <a:rPr lang="fa-IR" sz="3600" dirty="0"/>
              <a:t>برگزاری کارگاه­های پژوهشی برای تسهیل در روند یادگیری پژوهش علمی و تربيت پژوهشگران</a:t>
            </a:r>
          </a:p>
          <a:p>
            <a:r>
              <a:rPr lang="fa-IR" sz="3600" dirty="0"/>
              <a:t>ارائه مشاوره به دانشجویان جهت تسهیل  ارائه  طرح­های  پژوهشی و شرکت در کنگره‌های داخلی و خارجی</a:t>
            </a:r>
          </a:p>
          <a:p>
            <a:r>
              <a:rPr lang="fa-IR" sz="3600" dirty="0"/>
              <a:t>كمك به دانشجويان جهت انتشار نتايج طرح هاي تحقيقاتي در مجلات داخلي و خارجي</a:t>
            </a:r>
          </a:p>
          <a:p>
            <a:r>
              <a:rPr lang="fa-IR" sz="3600" dirty="0"/>
              <a:t>محل استقرار: روبروی نمازخانه خواهران</a:t>
            </a:r>
          </a:p>
          <a:p>
            <a:r>
              <a:rPr lang="fa-IR" sz="3600" dirty="0"/>
              <a:t>کانال تلگرام: </a:t>
            </a:r>
            <a:r>
              <a:rPr lang="en-US" sz="3600" dirty="0"/>
              <a:t>@</a:t>
            </a:r>
            <a:r>
              <a:rPr lang="en-US" sz="3600" dirty="0" err="1"/>
              <a:t>src_nm</a:t>
            </a:r>
            <a:endParaRPr lang="en-US" sz="3600" dirty="0"/>
          </a:p>
          <a:p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048600381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49342" y="3030440"/>
            <a:ext cx="2542784" cy="1236521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fa-I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واحدهای </a:t>
            </a:r>
            <a:r>
              <a:rPr lang="fa-I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فعال </a:t>
            </a:r>
          </a:p>
          <a:p>
            <a:pPr marL="0" indent="0" algn="ctr">
              <a:buNone/>
            </a:pPr>
            <a:r>
              <a:rPr lang="fa-I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دانشکده</a:t>
            </a:r>
            <a:endParaRPr lang="fa-I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9509496" y="644803"/>
            <a:ext cx="0" cy="5733217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9096455" y="633093"/>
            <a:ext cx="402507" cy="1171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endCxn id="6" idx="3"/>
          </p:cNvCxnSpPr>
          <p:nvPr/>
        </p:nvCxnSpPr>
        <p:spPr>
          <a:xfrm flipH="1" flipV="1">
            <a:off x="7078770" y="6362627"/>
            <a:ext cx="2441260" cy="15393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endCxn id="27" idx="3"/>
          </p:cNvCxnSpPr>
          <p:nvPr/>
        </p:nvCxnSpPr>
        <p:spPr>
          <a:xfrm flipH="1" flipV="1">
            <a:off x="8323699" y="5084667"/>
            <a:ext cx="1185798" cy="7596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endCxn id="25" idx="3"/>
          </p:cNvCxnSpPr>
          <p:nvPr/>
        </p:nvCxnSpPr>
        <p:spPr>
          <a:xfrm flipH="1" flipV="1">
            <a:off x="9096453" y="2030140"/>
            <a:ext cx="402510" cy="7666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8334232" y="3648701"/>
            <a:ext cx="116473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8371" y="114125"/>
            <a:ext cx="2138083" cy="1099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8370" y="1410889"/>
            <a:ext cx="2138083" cy="1238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" r="3915" b="8739"/>
          <a:stretch/>
        </p:blipFill>
        <p:spPr>
          <a:xfrm>
            <a:off x="7008749" y="2844643"/>
            <a:ext cx="1314950" cy="13641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4552" y="4380322"/>
            <a:ext cx="1289147" cy="14086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9" name="TextBox 28"/>
          <p:cNvSpPr txBox="1"/>
          <p:nvPr/>
        </p:nvSpPr>
        <p:spPr>
          <a:xfrm>
            <a:off x="143689" y="97754"/>
            <a:ext cx="6832545" cy="126188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</a:rPr>
              <a:t>کتابخانه </a:t>
            </a:r>
          </a:p>
          <a:p>
            <a:r>
              <a:rPr lang="fa-IR" sz="2000" dirty="0"/>
              <a:t>5603</a:t>
            </a:r>
            <a:r>
              <a:rPr lang="fa-IR" sz="1600" dirty="0"/>
              <a:t> عنوان کتاب فارسی، 4012 عنوان کتاب انگلیسی، 220 عنوان مجله فارسي، 213 عنوان مجله انگلیسی ،737 عنوان پايان­نامه و 400 عنوان دیداری شنیداری لاتین و 79 عنوان دیداری شنیداری فارسی</a:t>
            </a:r>
            <a:endParaRPr lang="fa-IR" sz="1600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43689" y="1328098"/>
            <a:ext cx="6814681" cy="144655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</a:rPr>
              <a:t>فناوری اطلاعات </a:t>
            </a:r>
            <a:r>
              <a:rPr lang="en-US" sz="2400" b="1" dirty="0">
                <a:solidFill>
                  <a:srgbClr val="FF0000"/>
                </a:solidFill>
              </a:rPr>
              <a:t>IT</a:t>
            </a:r>
            <a:endParaRPr lang="fa-IR" sz="2400" b="1" dirty="0">
              <a:solidFill>
                <a:srgbClr val="FF0000"/>
              </a:solidFill>
            </a:endParaRPr>
          </a:p>
          <a:p>
            <a:r>
              <a:rPr lang="fa-IR" sz="2000" dirty="0"/>
              <a:t>با مدیریت مهندس اسمعیل رایگان</a:t>
            </a:r>
          </a:p>
          <a:p>
            <a:r>
              <a:rPr lang="fa-IR" sz="2000" dirty="0"/>
              <a:t>سه سالن کامپیوتر مجزا برای سه مقطه کارشناسی با 55 دستگاه کامپیوتر</a:t>
            </a:r>
          </a:p>
          <a:p>
            <a:r>
              <a:rPr lang="fa-IR" sz="2000" dirty="0"/>
              <a:t>از ساعت 7:30 تا ساعت </a:t>
            </a:r>
            <a:r>
              <a:rPr lang="fa-IR" sz="2400" dirty="0"/>
              <a:t>18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143689" y="4404017"/>
            <a:ext cx="6885596" cy="13849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</a:rPr>
              <a:t>مشاوره دانشجویی:</a:t>
            </a:r>
          </a:p>
          <a:p>
            <a:r>
              <a:rPr lang="fa-IR" sz="2000" b="1" dirty="0">
                <a:solidFill>
                  <a:srgbClr val="FF0000"/>
                </a:solidFill>
              </a:rPr>
              <a:t> </a:t>
            </a:r>
            <a:r>
              <a:rPr lang="fa-IR" sz="2000" dirty="0"/>
              <a:t>مشاور: مریم تقوی</a:t>
            </a:r>
          </a:p>
          <a:p>
            <a:r>
              <a:rPr lang="fa-IR" sz="2000" dirty="0"/>
              <a:t>تحصیلات: کارشناسی ارشد روان شناسی بالینی</a:t>
            </a:r>
          </a:p>
          <a:p>
            <a:r>
              <a:rPr lang="fa-IR" sz="2000" dirty="0"/>
              <a:t>شماره تلفن </a:t>
            </a:r>
            <a:r>
              <a:rPr lang="fa-IR" sz="2000" dirty="0" smtClean="0"/>
              <a:t>041-34753908</a:t>
            </a:r>
            <a:endParaRPr lang="fa-IR" sz="2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41303" y="6070239"/>
            <a:ext cx="1637467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fa-IR" sz="3200" b="1" dirty="0">
                <a:solidFill>
                  <a:srgbClr val="FF0000"/>
                </a:solidFill>
              </a:rPr>
              <a:t>انتشارات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504" y="2880757"/>
            <a:ext cx="6941712" cy="129828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a-IR" sz="2000" b="1" dirty="0">
                <a:solidFill>
                  <a:srgbClr val="FF0000"/>
                </a:solidFill>
              </a:rPr>
              <a:t>آزمایشگاه میکروب شناسی و بیوشیمی</a:t>
            </a:r>
          </a:p>
          <a:p>
            <a:r>
              <a:rPr lang="fa-IR" dirty="0"/>
              <a:t>کارشناس آزمایشگاه : خانم لیلا مهران نیا</a:t>
            </a:r>
          </a:p>
          <a:p>
            <a:endParaRPr lang="fa-I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92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 animBg="1"/>
      <p:bldP spid="29" grpId="0" animBg="1"/>
      <p:bldP spid="30" grpId="0" animBg="1"/>
      <p:bldP spid="18" grpId="0" animBg="1"/>
      <p:bldP spid="6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4316" y="78376"/>
            <a:ext cx="7830415" cy="757646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fa-I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آشنایی </a:t>
            </a:r>
            <a:r>
              <a:rPr lang="fa-I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با طرح های در حال اجرای دانشکده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613112" y="1768865"/>
            <a:ext cx="4155141" cy="402067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800" b="1" dirty="0">
                <a:solidFill>
                  <a:srgbClr val="FF0000"/>
                </a:solidFill>
              </a:rPr>
              <a:t>طرح پرسپتورشیب</a:t>
            </a:r>
          </a:p>
          <a:p>
            <a:r>
              <a:rPr lang="fa-IR" sz="2300" dirty="0"/>
              <a:t>طرح پرسپتورشیپ در راستای بررسی شوک دوره گذر در پرستاران طرح در دانشکده برگزار میشود.</a:t>
            </a:r>
          </a:p>
          <a:p>
            <a:r>
              <a:rPr lang="fa-IR" sz="2300" dirty="0"/>
              <a:t>این طرح در نظر دارد تا دانشجو این دوره را با استرس کمتر و با کمک پرستار با تجربه بخش مورد نظر، قبل از فارغ التحصیلی بگذراند تا دوران کار را با آرامش و اعتماد به نفس بیشتری شروع کرده و بعنوان یک پرستار در جامعه شناخته شود</a:t>
            </a:r>
            <a:r>
              <a:rPr lang="fa-IR" sz="2300" dirty="0" smtClean="0"/>
              <a:t>.</a:t>
            </a:r>
            <a:endParaRPr lang="fa-IR" sz="2300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51375" y="1768865"/>
            <a:ext cx="4155141" cy="402067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800" b="1" dirty="0">
                <a:solidFill>
                  <a:srgbClr val="FF0000"/>
                </a:solidFill>
              </a:rPr>
              <a:t>طرح </a:t>
            </a:r>
            <a:r>
              <a:rPr lang="fa-IR" sz="2800" b="1" dirty="0" smtClean="0">
                <a:solidFill>
                  <a:srgbClr val="FF0000"/>
                </a:solidFill>
              </a:rPr>
              <a:t>اتندینگ</a:t>
            </a:r>
          </a:p>
          <a:p>
            <a:pPr algn="just"/>
            <a:r>
              <a:rPr lang="fa-IR" sz="2400" dirty="0">
                <a:solidFill>
                  <a:schemeClr val="bg1"/>
                </a:solidFill>
              </a:rPr>
              <a:t>طرح اتندینگ یک طرح جدید در دانشکده به مدیریت آقای دکتر زمان زاده بوده و شامل قسمتهای مختلفی است؛ اما اصلی ترین هدف این طرح پر کردن خلاءهای بین بخش تئوری و بالینی پرستاری و تربیت افرادی ست که بتوانند بر حسب فرآیندهای پرستاری، یک مراقبت جامع را تدوین کرده و به خوبی اجرا کنند</a:t>
            </a:r>
            <a:r>
              <a:rPr lang="fa-IR" sz="2400" dirty="0" smtClean="0">
                <a:solidFill>
                  <a:schemeClr val="bg1"/>
                </a:solidFill>
              </a:rPr>
              <a:t>.</a:t>
            </a:r>
            <a:endParaRPr lang="fa-IR" sz="1600" dirty="0">
              <a:solidFill>
                <a:srgbClr val="FF0000"/>
              </a:solidFill>
            </a:endParaRPr>
          </a:p>
        </p:txBody>
      </p:sp>
      <p:sp>
        <p:nvSpPr>
          <p:cNvPr id="2" name="Left Brace 1"/>
          <p:cNvSpPr/>
          <p:nvPr/>
        </p:nvSpPr>
        <p:spPr>
          <a:xfrm rot="5400000">
            <a:off x="5745757" y="-2580109"/>
            <a:ext cx="867529" cy="7830419"/>
          </a:xfrm>
          <a:prstGeom prst="leftBrace">
            <a:avLst>
              <a:gd name="adj1" fmla="val 0"/>
              <a:gd name="adj2" fmla="val 50000"/>
            </a:avLst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27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12" grpId="0" animBg="1"/>
      <p:bldP spid="13" grpId="0" animBg="1"/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380053" y="131461"/>
            <a:ext cx="7664824" cy="836712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fa-IR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آشنایی با پرسنل خدمات دانشکده </a:t>
            </a:r>
          </a:p>
        </p:txBody>
      </p:sp>
      <p:cxnSp>
        <p:nvCxnSpPr>
          <p:cNvPr id="8" name="Straight Connector 7"/>
          <p:cNvCxnSpPr>
            <a:stCxn id="6" idx="2"/>
          </p:cNvCxnSpPr>
          <p:nvPr/>
        </p:nvCxnSpPr>
        <p:spPr>
          <a:xfrm>
            <a:off x="6212465" y="968173"/>
            <a:ext cx="12324" cy="511145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843449" y="1454160"/>
            <a:ext cx="10521126" cy="1057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endCxn id="23" idx="0"/>
          </p:cNvCxnSpPr>
          <p:nvPr/>
        </p:nvCxnSpPr>
        <p:spPr>
          <a:xfrm>
            <a:off x="11347978" y="1465728"/>
            <a:ext cx="16596" cy="66081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endCxn id="43" idx="0"/>
          </p:cNvCxnSpPr>
          <p:nvPr/>
        </p:nvCxnSpPr>
        <p:spPr>
          <a:xfrm>
            <a:off x="843449" y="1450583"/>
            <a:ext cx="7239" cy="678218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endCxn id="25" idx="0"/>
          </p:cNvCxnSpPr>
          <p:nvPr/>
        </p:nvCxnSpPr>
        <p:spPr>
          <a:xfrm>
            <a:off x="9656139" y="1450583"/>
            <a:ext cx="18089" cy="630553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endCxn id="30" idx="0"/>
          </p:cNvCxnSpPr>
          <p:nvPr/>
        </p:nvCxnSpPr>
        <p:spPr>
          <a:xfrm>
            <a:off x="6221787" y="1462801"/>
            <a:ext cx="0" cy="659809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endCxn id="32" idx="0"/>
          </p:cNvCxnSpPr>
          <p:nvPr/>
        </p:nvCxnSpPr>
        <p:spPr>
          <a:xfrm>
            <a:off x="4469197" y="1462801"/>
            <a:ext cx="14697" cy="675006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/>
          <a:srcRect t="1" b="4940"/>
          <a:stretch/>
        </p:blipFill>
        <p:spPr>
          <a:xfrm>
            <a:off x="10777700" y="2126538"/>
            <a:ext cx="1173748" cy="14640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4" name="TextBox 23"/>
          <p:cNvSpPr txBox="1"/>
          <p:nvPr/>
        </p:nvSpPr>
        <p:spPr>
          <a:xfrm>
            <a:off x="10576914" y="3635040"/>
            <a:ext cx="165998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b="1" dirty="0" smtClean="0">
                <a:solidFill>
                  <a:schemeClr val="tx2">
                    <a:lumMod val="50000"/>
                  </a:schemeClr>
                </a:solidFill>
              </a:rPr>
              <a:t>آقای</a:t>
            </a:r>
          </a:p>
          <a:p>
            <a:pPr algn="ctr"/>
            <a:r>
              <a:rPr lang="fa-IR" sz="2400" b="1" dirty="0" smtClean="0">
                <a:solidFill>
                  <a:schemeClr val="tx2">
                    <a:lumMod val="50000"/>
                  </a:schemeClr>
                </a:solidFill>
              </a:rPr>
              <a:t>غلامرضا اقبال</a:t>
            </a:r>
            <a:endParaRPr lang="fa-IR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2335" y="2081136"/>
            <a:ext cx="1363785" cy="15054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6" name="TextBox 25"/>
          <p:cNvSpPr txBox="1"/>
          <p:nvPr/>
        </p:nvSpPr>
        <p:spPr>
          <a:xfrm>
            <a:off x="8966212" y="3577109"/>
            <a:ext cx="159155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b="1" dirty="0" smtClean="0">
                <a:solidFill>
                  <a:schemeClr val="tx2">
                    <a:lumMod val="50000"/>
                  </a:schemeClr>
                </a:solidFill>
              </a:rPr>
              <a:t>آقای</a:t>
            </a:r>
          </a:p>
          <a:p>
            <a:pPr algn="ctr"/>
            <a:r>
              <a:rPr lang="fa-IR" sz="2400" b="1" dirty="0" smtClean="0">
                <a:solidFill>
                  <a:schemeClr val="tx2">
                    <a:lumMod val="50000"/>
                  </a:schemeClr>
                </a:solidFill>
              </a:rPr>
              <a:t>مختارصادقی</a:t>
            </a:r>
            <a:endParaRPr lang="fa-IR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/>
          <a:srcRect l="10808" t="7653" r="8887" b="9067"/>
          <a:stretch/>
        </p:blipFill>
        <p:spPr>
          <a:xfrm>
            <a:off x="7317362" y="2115418"/>
            <a:ext cx="1227489" cy="14515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8" name="TextBox 27"/>
          <p:cNvSpPr txBox="1"/>
          <p:nvPr/>
        </p:nvSpPr>
        <p:spPr>
          <a:xfrm>
            <a:off x="7328021" y="3557258"/>
            <a:ext cx="140168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b="1" dirty="0" smtClean="0">
                <a:solidFill>
                  <a:schemeClr val="tx2">
                    <a:lumMod val="50000"/>
                  </a:schemeClr>
                </a:solidFill>
              </a:rPr>
              <a:t>آقای</a:t>
            </a:r>
          </a:p>
          <a:p>
            <a:pPr algn="ctr"/>
            <a:r>
              <a:rPr lang="fa-IR" sz="2400" b="1" dirty="0" smtClean="0">
                <a:solidFill>
                  <a:schemeClr val="tx2">
                    <a:lumMod val="50000"/>
                  </a:schemeClr>
                </a:solidFill>
              </a:rPr>
              <a:t>علی </a:t>
            </a:r>
            <a:r>
              <a:rPr lang="fa-IR" sz="2400" b="1" dirty="0">
                <a:solidFill>
                  <a:schemeClr val="tx2">
                    <a:lumMod val="50000"/>
                  </a:schemeClr>
                </a:solidFill>
              </a:rPr>
              <a:t>پاداش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64CC82CC-25CA-4591-B75F-FEF2504B32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978"/>
          <a:stretch/>
        </p:blipFill>
        <p:spPr>
          <a:xfrm>
            <a:off x="5600142" y="2122610"/>
            <a:ext cx="1243290" cy="14443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1" name="TextBox 30"/>
          <p:cNvSpPr txBox="1"/>
          <p:nvPr/>
        </p:nvSpPr>
        <p:spPr>
          <a:xfrm>
            <a:off x="5563062" y="3568378"/>
            <a:ext cx="146746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b="1" dirty="0" smtClean="0">
                <a:solidFill>
                  <a:schemeClr val="tx2">
                    <a:lumMod val="50000"/>
                  </a:schemeClr>
                </a:solidFill>
              </a:rPr>
              <a:t>آقای</a:t>
            </a:r>
          </a:p>
          <a:p>
            <a:pPr algn="ctr"/>
            <a:r>
              <a:rPr lang="fa-IR" sz="2400" b="1" dirty="0" smtClean="0">
                <a:solidFill>
                  <a:schemeClr val="tx2">
                    <a:lumMod val="50000"/>
                  </a:schemeClr>
                </a:solidFill>
              </a:rPr>
              <a:t>حسن </a:t>
            </a:r>
            <a:r>
              <a:rPr lang="fa-IR" sz="2400" b="1" dirty="0">
                <a:solidFill>
                  <a:schemeClr val="tx2">
                    <a:lumMod val="50000"/>
                  </a:schemeClr>
                </a:solidFill>
              </a:rPr>
              <a:t>قنبری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CE2C0718-71E2-4F7A-96BD-79B46949B18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167" t="888" r="4657" b="8381"/>
          <a:stretch/>
        </p:blipFill>
        <p:spPr>
          <a:xfrm>
            <a:off x="3896065" y="2137807"/>
            <a:ext cx="1175657" cy="14443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3" name="TextBox 32"/>
          <p:cNvSpPr txBox="1"/>
          <p:nvPr/>
        </p:nvSpPr>
        <p:spPr>
          <a:xfrm>
            <a:off x="3942428" y="3590637"/>
            <a:ext cx="136874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b="1" dirty="0" smtClean="0">
                <a:solidFill>
                  <a:schemeClr val="tx2">
                    <a:lumMod val="50000"/>
                  </a:schemeClr>
                </a:solidFill>
              </a:rPr>
              <a:t>آقای</a:t>
            </a:r>
          </a:p>
          <a:p>
            <a:pPr algn="ctr"/>
            <a:r>
              <a:rPr lang="fa-IR" sz="2400" b="1" dirty="0" smtClean="0">
                <a:solidFill>
                  <a:schemeClr val="tx2">
                    <a:lumMod val="50000"/>
                  </a:schemeClr>
                </a:solidFill>
              </a:rPr>
              <a:t> رحیم زارع</a:t>
            </a:r>
            <a:endParaRPr lang="fa-IR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3D4678D0-816D-4CF0-B96C-2DDB62C577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9606" y="2126538"/>
            <a:ext cx="1244560" cy="15370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" name="TextBox 34"/>
          <p:cNvSpPr txBox="1"/>
          <p:nvPr/>
        </p:nvSpPr>
        <p:spPr>
          <a:xfrm>
            <a:off x="1936287" y="3590637"/>
            <a:ext cx="141532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b="1" dirty="0">
                <a:solidFill>
                  <a:schemeClr val="tx2">
                    <a:lumMod val="50000"/>
                  </a:schemeClr>
                </a:solidFill>
              </a:rPr>
              <a:t>خانم </a:t>
            </a:r>
            <a:endParaRPr lang="fa-IR" sz="24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fa-IR" sz="2400" b="1" dirty="0" smtClean="0">
                <a:solidFill>
                  <a:schemeClr val="tx2">
                    <a:lumMod val="50000"/>
                  </a:schemeClr>
                </a:solidFill>
              </a:rPr>
              <a:t>منیژه </a:t>
            </a:r>
            <a:r>
              <a:rPr lang="fa-IR" sz="2400" b="1" dirty="0">
                <a:solidFill>
                  <a:schemeClr val="tx2">
                    <a:lumMod val="50000"/>
                  </a:schemeClr>
                </a:solidFill>
              </a:rPr>
              <a:t>خدایی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883514" y="5096435"/>
            <a:ext cx="18473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endParaRPr lang="fa-IR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3766" y="3568378"/>
            <a:ext cx="165209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b="1" dirty="0" smtClean="0">
                <a:solidFill>
                  <a:schemeClr val="tx2">
                    <a:lumMod val="50000"/>
                  </a:schemeClr>
                </a:solidFill>
              </a:rPr>
              <a:t>خانم</a:t>
            </a:r>
          </a:p>
          <a:p>
            <a:pPr algn="ctr"/>
            <a:r>
              <a:rPr lang="fa-IR" sz="24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fa-IR" sz="2400" b="1" dirty="0">
                <a:solidFill>
                  <a:schemeClr val="tx2">
                    <a:lumMod val="50000"/>
                  </a:schemeClr>
                </a:solidFill>
              </a:rPr>
              <a:t>عصمت افشار 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8" t="9317" r="12442" b="10961"/>
          <a:stretch/>
        </p:blipFill>
        <p:spPr>
          <a:xfrm>
            <a:off x="242047" y="2128801"/>
            <a:ext cx="1217281" cy="15031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49" name="Straight Connector 48"/>
          <p:cNvCxnSpPr>
            <a:endCxn id="34" idx="0"/>
          </p:cNvCxnSpPr>
          <p:nvPr/>
        </p:nvCxnSpPr>
        <p:spPr>
          <a:xfrm flipH="1">
            <a:off x="2651886" y="1465728"/>
            <a:ext cx="8874" cy="66081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endCxn id="27" idx="0"/>
          </p:cNvCxnSpPr>
          <p:nvPr/>
        </p:nvCxnSpPr>
        <p:spPr>
          <a:xfrm flipH="1">
            <a:off x="7931107" y="1455609"/>
            <a:ext cx="7232" cy="659809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053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500"/>
                            </p:stCondLst>
                            <p:childTnLst>
                              <p:par>
                                <p:cTn id="9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4" grpId="0"/>
      <p:bldP spid="26" grpId="0"/>
      <p:bldP spid="28" grpId="0"/>
      <p:bldP spid="31" grpId="0"/>
      <p:bldP spid="33" grpId="0"/>
      <p:bldP spid="35" grpId="0"/>
      <p:bldP spid="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Content Placeholder 5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9348" y="4330"/>
            <a:ext cx="1524515" cy="1257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angle 4"/>
          <p:cNvSpPr/>
          <p:nvPr/>
        </p:nvSpPr>
        <p:spPr>
          <a:xfrm>
            <a:off x="4578599" y="0"/>
            <a:ext cx="2783037" cy="1261379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000" b="1" dirty="0"/>
              <a:t>ریاست</a:t>
            </a:r>
          </a:p>
          <a:p>
            <a:pPr algn="ctr"/>
            <a:r>
              <a:rPr lang="fa-IR" sz="2000" b="1" dirty="0"/>
              <a:t>دانشگاه علوم پزشکی تبریز</a:t>
            </a:r>
            <a:endParaRPr lang="en-US" sz="2000" b="1" dirty="0"/>
          </a:p>
          <a:p>
            <a:pPr algn="ctr"/>
            <a:r>
              <a:rPr lang="fa-IR" sz="2000" b="1" dirty="0"/>
              <a:t>آقای دکتر محمد حسین </a:t>
            </a:r>
            <a:r>
              <a:rPr lang="fa-IR" sz="2000" b="1" dirty="0" smtClean="0"/>
              <a:t>صومی</a:t>
            </a:r>
            <a:endParaRPr lang="fa-IR" sz="2000" b="1" dirty="0"/>
          </a:p>
        </p:txBody>
      </p:sp>
      <p:cxnSp>
        <p:nvCxnSpPr>
          <p:cNvPr id="7" name="Straight Connector 6"/>
          <p:cNvCxnSpPr>
            <a:stCxn id="5" idx="2"/>
            <a:endCxn id="13" idx="0"/>
          </p:cNvCxnSpPr>
          <p:nvPr/>
        </p:nvCxnSpPr>
        <p:spPr>
          <a:xfrm>
            <a:off x="5970118" y="1261379"/>
            <a:ext cx="0" cy="236631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069165" y="1498010"/>
            <a:ext cx="1801906" cy="92784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400" b="1" dirty="0"/>
              <a:t>معاونت ها</a:t>
            </a:r>
          </a:p>
        </p:txBody>
      </p:sp>
      <p:cxnSp>
        <p:nvCxnSpPr>
          <p:cNvPr id="15" name="Straight Connector 14"/>
          <p:cNvCxnSpPr>
            <a:stCxn id="13" idx="2"/>
            <a:endCxn id="22" idx="0"/>
          </p:cNvCxnSpPr>
          <p:nvPr/>
        </p:nvCxnSpPr>
        <p:spPr>
          <a:xfrm flipH="1">
            <a:off x="1785615" y="2425857"/>
            <a:ext cx="4184503" cy="833768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3" idx="2"/>
            <a:endCxn id="23" idx="0"/>
          </p:cNvCxnSpPr>
          <p:nvPr/>
        </p:nvCxnSpPr>
        <p:spPr>
          <a:xfrm flipH="1">
            <a:off x="4159000" y="2425857"/>
            <a:ext cx="1811118" cy="861177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3" idx="2"/>
            <a:endCxn id="24" idx="0"/>
          </p:cNvCxnSpPr>
          <p:nvPr/>
        </p:nvCxnSpPr>
        <p:spPr>
          <a:xfrm>
            <a:off x="5970118" y="2425857"/>
            <a:ext cx="972117" cy="83569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3" idx="2"/>
            <a:endCxn id="25" idx="0"/>
          </p:cNvCxnSpPr>
          <p:nvPr/>
        </p:nvCxnSpPr>
        <p:spPr>
          <a:xfrm>
            <a:off x="5970118" y="2425857"/>
            <a:ext cx="3481844" cy="861177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122227" y="3259625"/>
            <a:ext cx="1326776" cy="85736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400" b="1" dirty="0"/>
              <a:t>درمان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261803" y="3287034"/>
            <a:ext cx="1794393" cy="82995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b="1" dirty="0"/>
              <a:t>دانشجویی و فرهنگی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119958" y="3261547"/>
            <a:ext cx="1644554" cy="85928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b="1" dirty="0"/>
              <a:t>تحقیقات و فناوری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577312" y="3287034"/>
            <a:ext cx="1749300" cy="83380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1400" b="1" dirty="0" smtClean="0"/>
              <a:t>آموزشی</a:t>
            </a:r>
          </a:p>
          <a:p>
            <a:pPr algn="ctr"/>
            <a:r>
              <a:rPr lang="fa-IR" sz="1400" b="1" dirty="0" smtClean="0"/>
              <a:t>معاون آموزشی</a:t>
            </a:r>
          </a:p>
          <a:p>
            <a:pPr algn="ctr"/>
            <a:r>
              <a:rPr lang="fa-IR" sz="1400" b="1" dirty="0" smtClean="0"/>
              <a:t>آقای </a:t>
            </a:r>
            <a:r>
              <a:rPr lang="fa-IR" sz="1400" b="1" dirty="0"/>
              <a:t>دکتر علی تقی زادیه</a:t>
            </a:r>
          </a:p>
        </p:txBody>
      </p:sp>
      <p:cxnSp>
        <p:nvCxnSpPr>
          <p:cNvPr id="27" name="Straight Connector 26"/>
          <p:cNvCxnSpPr>
            <a:stCxn id="25" idx="2"/>
            <a:endCxn id="40" idx="0"/>
          </p:cNvCxnSpPr>
          <p:nvPr/>
        </p:nvCxnSpPr>
        <p:spPr>
          <a:xfrm flipH="1">
            <a:off x="913779" y="4120836"/>
            <a:ext cx="8538183" cy="1421337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25" idx="2"/>
            <a:endCxn id="41" idx="0"/>
          </p:cNvCxnSpPr>
          <p:nvPr/>
        </p:nvCxnSpPr>
        <p:spPr>
          <a:xfrm flipH="1">
            <a:off x="2916621" y="4120836"/>
            <a:ext cx="6535341" cy="1421337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25" idx="2"/>
            <a:endCxn id="2" idx="0"/>
          </p:cNvCxnSpPr>
          <p:nvPr/>
        </p:nvCxnSpPr>
        <p:spPr>
          <a:xfrm flipH="1">
            <a:off x="4906357" y="4120836"/>
            <a:ext cx="4545605" cy="1472311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25" idx="2"/>
            <a:endCxn id="4" idx="0"/>
          </p:cNvCxnSpPr>
          <p:nvPr/>
        </p:nvCxnSpPr>
        <p:spPr>
          <a:xfrm flipH="1">
            <a:off x="7004382" y="4120836"/>
            <a:ext cx="2447580" cy="1446824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25" idx="2"/>
            <a:endCxn id="6" idx="0"/>
          </p:cNvCxnSpPr>
          <p:nvPr/>
        </p:nvCxnSpPr>
        <p:spPr>
          <a:xfrm flipH="1">
            <a:off x="9059812" y="4120836"/>
            <a:ext cx="392150" cy="1472311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25" idx="2"/>
            <a:endCxn id="8" idx="0"/>
          </p:cNvCxnSpPr>
          <p:nvPr/>
        </p:nvCxnSpPr>
        <p:spPr>
          <a:xfrm>
            <a:off x="9451962" y="4120836"/>
            <a:ext cx="1494221" cy="1472312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41943" y="5542173"/>
            <a:ext cx="1743672" cy="59633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b="1" dirty="0"/>
              <a:t>مرکز توسعه آموزش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080168" y="5542173"/>
            <a:ext cx="1672905" cy="63201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1600" b="1" dirty="0"/>
              <a:t>دفاتر استعداد درخشان</a:t>
            </a:r>
          </a:p>
        </p:txBody>
      </p:sp>
      <p:sp>
        <p:nvSpPr>
          <p:cNvPr id="2" name="Rectangle 1"/>
          <p:cNvSpPr/>
          <p:nvPr/>
        </p:nvSpPr>
        <p:spPr>
          <a:xfrm>
            <a:off x="4267621" y="5593147"/>
            <a:ext cx="1277471" cy="63201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1400" b="1" dirty="0"/>
              <a:t>بیمارستان های تابعه</a:t>
            </a:r>
          </a:p>
        </p:txBody>
      </p:sp>
      <p:sp>
        <p:nvSpPr>
          <p:cNvPr id="4" name="Rectangle 3"/>
          <p:cNvSpPr/>
          <p:nvPr/>
        </p:nvSpPr>
        <p:spPr>
          <a:xfrm>
            <a:off x="6385256" y="5567660"/>
            <a:ext cx="1238251" cy="61858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1400" b="1" dirty="0"/>
              <a:t>دانشکده های تابعه </a:t>
            </a:r>
          </a:p>
        </p:txBody>
      </p:sp>
      <p:sp>
        <p:nvSpPr>
          <p:cNvPr id="6" name="Rectangle 5"/>
          <p:cNvSpPr/>
          <p:nvPr/>
        </p:nvSpPr>
        <p:spPr>
          <a:xfrm>
            <a:off x="8265804" y="5593147"/>
            <a:ext cx="1588015" cy="61856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b="1" dirty="0"/>
              <a:t>سامانه های معاونت آموزش</a:t>
            </a:r>
          </a:p>
        </p:txBody>
      </p:sp>
      <p:sp>
        <p:nvSpPr>
          <p:cNvPr id="8" name="Rectangle 7"/>
          <p:cNvSpPr/>
          <p:nvPr/>
        </p:nvSpPr>
        <p:spPr>
          <a:xfrm>
            <a:off x="10256677" y="5593148"/>
            <a:ext cx="1379012" cy="63201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دفتر منتورینگ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9997" y="3231990"/>
            <a:ext cx="906218" cy="8888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5408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9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4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900"/>
                            </p:stCondLst>
                            <p:childTnLst>
                              <p:par>
                                <p:cTn id="5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9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400"/>
                            </p:stCondLst>
                            <p:childTnLst>
                              <p:par>
                                <p:cTn id="7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9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400"/>
                            </p:stCondLst>
                            <p:childTnLst>
                              <p:par>
                                <p:cTn id="7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900"/>
                            </p:stCondLst>
                            <p:childTnLst>
                              <p:par>
                                <p:cTn id="8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400"/>
                            </p:stCondLst>
                            <p:childTnLst>
                              <p:par>
                                <p:cTn id="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900"/>
                            </p:stCondLst>
                            <p:childTnLst>
                              <p:par>
                                <p:cTn id="10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9900"/>
                            </p:stCondLst>
                            <p:childTnLst>
                              <p:par>
                                <p:cTn id="1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5" dur="14">
                                          <p:stCondLst>
                                            <p:cond delay="35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6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8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0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2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1900"/>
                            </p:stCondLst>
                            <p:childTnLst>
                              <p:par>
                                <p:cTn id="144" presetID="6" presetClass="emph" presetSubtype="0" accel="28000" decel="4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5" dur="34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22" grpId="0" animBg="1"/>
      <p:bldP spid="23" grpId="0" animBg="1"/>
      <p:bldP spid="24" grpId="0" animBg="1"/>
      <p:bldP spid="25" grpId="0" animBg="1"/>
      <p:bldP spid="40" grpId="0" animBg="1"/>
      <p:bldP spid="41" grpId="0" animBg="1"/>
      <p:bldP spid="2" grpId="0" animBg="1"/>
      <p:bldP spid="4" grpId="0" animBg="1"/>
      <p:bldP spid="6" grpId="0" animBg="1"/>
      <p:bldP spid="8" grpId="0" animBg="1"/>
      <p:bldP spid="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3451044"/>
              </p:ext>
            </p:extLst>
          </p:nvPr>
        </p:nvGraphicFramePr>
        <p:xfrm>
          <a:off x="0" y="0"/>
          <a:ext cx="12192000" cy="6857999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71393"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/>
                        <a:t>سمت 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/>
                        <a:t>نام 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/>
                        <a:t>زمان </a:t>
                      </a:r>
                      <a:r>
                        <a:rPr lang="fa-IR" dirty="0"/>
                        <a:t>ملاقات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/>
                        <a:t>محل</a:t>
                      </a:r>
                      <a:r>
                        <a:rPr lang="fa-IR" baseline="0" dirty="0" smtClean="0"/>
                        <a:t> </a:t>
                      </a:r>
                      <a:r>
                        <a:rPr lang="fa-IR" baseline="0" dirty="0"/>
                        <a:t>استقرار </a:t>
                      </a:r>
                      <a:endParaRPr lang="fa-I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72685">
                <a:tc>
                  <a:txBody>
                    <a:bodyPr/>
                    <a:lstStyle/>
                    <a:p>
                      <a:pPr algn="ctr" rtl="1"/>
                      <a:r>
                        <a:rPr lang="fa-IR" sz="2000" b="1" dirty="0" smtClean="0">
                          <a:solidFill>
                            <a:srgbClr val="FF0000"/>
                          </a:solidFill>
                          <a:cs typeface="+mn-cs"/>
                        </a:rPr>
                        <a:t>ریاست دانشگاه</a:t>
                      </a:r>
                      <a:endParaRPr lang="fa-IR" sz="2000" b="1" dirty="0">
                        <a:solidFill>
                          <a:srgbClr val="FF0000"/>
                        </a:solidFill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b="1" dirty="0" smtClean="0">
                          <a:cs typeface="+mn-cs"/>
                        </a:rPr>
                        <a:t>آقای دکتر محمد حسین صومی</a:t>
                      </a:r>
                    </a:p>
                    <a:p>
                      <a:r>
                        <a:rPr lang="fa-IR" sz="2000" b="1" dirty="0" smtClean="0">
                          <a:cs typeface="+mn-cs"/>
                        </a:rPr>
                        <a:t>(فوق تخصص گوارش و کبد</a:t>
                      </a:r>
                    </a:p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b="1" dirty="0" smtClean="0">
                          <a:cs typeface="+mn-cs"/>
                        </a:rPr>
                        <a:t>مدیر گروه بیماریهای داخلی دانشگاه علوم پزشکی و خدمات بهداشتی و درمانی تبریزاز سال 1386) </a:t>
                      </a:r>
                      <a:endParaRPr lang="fa-IR" sz="2000" b="1" dirty="0"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 sz="2000" b="1" dirty="0"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b="1" dirty="0" smtClean="0">
                          <a:cs typeface="+mn-cs"/>
                        </a:rPr>
                        <a:t>تبریز / خیابان آزادی / خیابان گلگشت / ساختمان مرکزی دانشگاه علوم پزشکی/ روبروی بیمارستان امام رضا</a:t>
                      </a:r>
                    </a:p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b="1" dirty="0" smtClean="0">
                          <a:cs typeface="+mn-cs"/>
                        </a:rPr>
                        <a:t>تلفن:</a:t>
                      </a:r>
                      <a:r>
                        <a:rPr lang="en-US" sz="2000" b="1" dirty="0" smtClean="0">
                          <a:cs typeface="+mn-cs"/>
                        </a:rPr>
                        <a:t> </a:t>
                      </a:r>
                      <a:r>
                        <a:rPr lang="fa-IR" sz="2000" b="1" dirty="0" smtClean="0">
                          <a:cs typeface="+mn-cs"/>
                        </a:rPr>
                        <a:t>33355921</a:t>
                      </a:r>
                      <a:endParaRPr lang="fa-IR" sz="2000" b="1" dirty="0"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13921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b="1" dirty="0" smtClean="0">
                          <a:solidFill>
                            <a:srgbClr val="FF0000"/>
                          </a:solidFill>
                          <a:cs typeface="+mn-cs"/>
                        </a:rPr>
                        <a:t>معاون</a:t>
                      </a:r>
                      <a:r>
                        <a:rPr lang="fa-IR" sz="2000" b="1" baseline="0" dirty="0" smtClean="0">
                          <a:solidFill>
                            <a:srgbClr val="FF0000"/>
                          </a:solidFill>
                          <a:cs typeface="+mn-cs"/>
                        </a:rPr>
                        <a:t> آموزشی</a:t>
                      </a:r>
                      <a:endParaRPr lang="fa-IR" sz="2000" b="1" dirty="0" smtClean="0">
                        <a:solidFill>
                          <a:srgbClr val="FF0000"/>
                        </a:solidFill>
                        <a:cs typeface="+mn-cs"/>
                      </a:endParaRPr>
                    </a:p>
                    <a:p>
                      <a:pPr rtl="1"/>
                      <a:endParaRPr lang="fa-IR" sz="2000" b="1" dirty="0">
                        <a:solidFill>
                          <a:srgbClr val="FF0000"/>
                        </a:solidFill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b="1" dirty="0" smtClean="0">
                          <a:cs typeface="+mn-cs"/>
                        </a:rPr>
                        <a:t>دکتر علی تقی زادیه</a:t>
                      </a:r>
                      <a:r>
                        <a:rPr lang="fa-IR" sz="2000" b="1" baseline="0" dirty="0" smtClean="0">
                          <a:cs typeface="+mn-cs"/>
                        </a:rPr>
                        <a:t> </a:t>
                      </a:r>
                      <a:endParaRPr lang="fa-IR" sz="2000" b="1" dirty="0" smtClean="0">
                        <a:cs typeface="+mn-cs"/>
                      </a:endParaRPr>
                    </a:p>
                    <a:p>
                      <a:endParaRPr lang="fa-IR" sz="2000" b="1" dirty="0"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b="1" dirty="0" smtClean="0">
                          <a:cs typeface="+mn-cs"/>
                        </a:rPr>
                        <a:t>دوشنبه ها با هماهنگی مدیر</a:t>
                      </a:r>
                      <a:r>
                        <a:rPr lang="fa-IR" sz="2000" b="1" baseline="0" dirty="0" smtClean="0">
                          <a:cs typeface="+mn-cs"/>
                        </a:rPr>
                        <a:t> دفتر </a:t>
                      </a:r>
                      <a:endParaRPr lang="fa-IR" sz="2000" b="1" dirty="0" smtClean="0">
                        <a:cs typeface="+mn-cs"/>
                      </a:endParaRPr>
                    </a:p>
                    <a:p>
                      <a:pPr rtl="1"/>
                      <a:endParaRPr lang="fa-IR" sz="2000" b="1" dirty="0"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b="1" dirty="0" smtClean="0">
                          <a:cs typeface="+mn-cs"/>
                        </a:rPr>
                        <a:t>ساختمان مرکزی شماره 2، معروف به ساختمان قرمز؛ واقع در دانشگاه تبریز</a:t>
                      </a:r>
                    </a:p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a-IR" sz="2000" b="1" dirty="0">
                        <a:cs typeface="+mn-cs"/>
                      </a:endParaRPr>
                    </a:p>
                    <a:p>
                      <a:pPr rtl="1"/>
                      <a:endParaRPr lang="fa-IR" sz="2000" b="1" dirty="0"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27723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76" t="1870" r="1639" b="7133"/>
          <a:stretch/>
        </p:blipFill>
        <p:spPr>
          <a:xfrm>
            <a:off x="248838" y="496388"/>
            <a:ext cx="5564134" cy="56663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946027" y="1177196"/>
            <a:ext cx="6091003" cy="489364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/>
            <a:r>
              <a:rPr lang="en-US" sz="2400" dirty="0"/>
              <a:t>EDC</a:t>
            </a:r>
            <a:r>
              <a:rPr lang="fa-IR" sz="2400" dirty="0"/>
              <a:t> یا </a:t>
            </a:r>
            <a:r>
              <a:rPr lang="en-US" sz="2400" dirty="0"/>
              <a:t>Education </a:t>
            </a:r>
            <a:r>
              <a:rPr lang="en-US" sz="24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Development Center</a:t>
            </a:r>
            <a:r>
              <a:rPr lang="fa-IR" sz="24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 </a:t>
            </a:r>
          </a:p>
          <a:p>
            <a:pPr algn="just"/>
            <a:r>
              <a:rPr lang="fa-IR" sz="24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مراكز توسعه آموزش در دانشگاه ها به عنوان نهاد مسئول ارتقاء كيفيت آموزش و تربيت نيروي انساني متخصص جامعه محسوب مي شوند. کمیته دانشجویی این مرکز نیز به منظور ارتقای کیفیت آموزش از طریق تقویت مشارکت دانشجویان در حوزه توسعه و نوآوری آموزش علوم پزشکی و تبدیل شدن آنها به حمایت طلبان ارتقای آموزش خود، فعال بوده و عضو </a:t>
            </a:r>
            <a:r>
              <a:rPr lang="fa-IR" sz="2400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می پذیرد</a:t>
            </a:r>
            <a:r>
              <a:rPr lang="fa-IR" sz="24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.</a:t>
            </a:r>
          </a:p>
          <a:p>
            <a:pPr algn="just"/>
            <a:r>
              <a:rPr lang="fa-IR" sz="24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ثبت نام از طریق لینک زیر:</a:t>
            </a:r>
          </a:p>
          <a:p>
            <a:pPr algn="just"/>
            <a:r>
              <a:rPr lang="en-US" sz="2400" dirty="0">
                <a:hlinkClick r:id="rId3"/>
              </a:rPr>
              <a:t>http://pformsaz.tbzmed.ac.ir/forms/motale/devalopmed.aspx</a:t>
            </a:r>
            <a:endParaRPr lang="fa-IR" sz="2400" dirty="0"/>
          </a:p>
          <a:p>
            <a:pPr algn="just"/>
            <a:r>
              <a:rPr lang="fa-IR" sz="2400" dirty="0"/>
              <a:t>آدرس: گلگشت، روبروی بیمارستان شهید مدنی، مرکز مطالعات و توسعه آموزش پزشکی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270814" y="246343"/>
            <a:ext cx="544143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مرکز توسعه ی آموزش</a:t>
            </a:r>
          </a:p>
        </p:txBody>
      </p:sp>
    </p:spTree>
    <p:extLst>
      <p:ext uri="{BB962C8B-B14F-4D97-AF65-F5344CB8AC3E}">
        <p14:creationId xmlns:p14="http://schemas.microsoft.com/office/powerpoint/2010/main" val="167184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allAtOnce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3542" y="4321462"/>
            <a:ext cx="6670623" cy="107721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fa-IR" sz="3200" dirty="0" smtClean="0"/>
              <a:t>دفاتر </a:t>
            </a:r>
            <a:r>
              <a:rPr lang="fa-IR" sz="3200" dirty="0"/>
              <a:t>مستقر در دانشکده‌ها برای مدیریت امور و ارتباط یا دفتر مرکزی</a:t>
            </a:r>
            <a:endParaRPr lang="en-US" sz="3200" dirty="0"/>
          </a:p>
        </p:txBody>
      </p:sp>
      <p:cxnSp>
        <p:nvCxnSpPr>
          <p:cNvPr id="6" name="Straight Connector 5"/>
          <p:cNvCxnSpPr>
            <a:stCxn id="7" idx="1"/>
            <a:endCxn id="9" idx="3"/>
          </p:cNvCxnSpPr>
          <p:nvPr/>
        </p:nvCxnSpPr>
        <p:spPr>
          <a:xfrm flipH="1" flipV="1">
            <a:off x="7144165" y="1932246"/>
            <a:ext cx="1255961" cy="1411787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7" idx="1"/>
            <a:endCxn id="4" idx="3"/>
          </p:cNvCxnSpPr>
          <p:nvPr/>
        </p:nvCxnSpPr>
        <p:spPr>
          <a:xfrm flipH="1">
            <a:off x="7144165" y="3344033"/>
            <a:ext cx="1255961" cy="1516038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7" idx="1"/>
            <a:endCxn id="2" idx="3"/>
          </p:cNvCxnSpPr>
          <p:nvPr/>
        </p:nvCxnSpPr>
        <p:spPr>
          <a:xfrm flipH="1" flipV="1">
            <a:off x="7144165" y="3330719"/>
            <a:ext cx="1255961" cy="13314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400126" y="3020867"/>
            <a:ext cx="3552388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a-I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دفاتر </a:t>
            </a:r>
            <a:r>
              <a:rPr lang="fa-I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استعداد درخشان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3542" y="1639858"/>
            <a:ext cx="6670623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fa-IR" sz="3200" dirty="0"/>
              <a:t>مدیریت امور نخبگان و استعدادهای برتر دانشگاه</a:t>
            </a:r>
          </a:p>
        </p:txBody>
      </p:sp>
      <p:sp>
        <p:nvSpPr>
          <p:cNvPr id="2" name="Rectangle 1"/>
          <p:cNvSpPr/>
          <p:nvPr/>
        </p:nvSpPr>
        <p:spPr>
          <a:xfrm>
            <a:off x="473542" y="3038331"/>
            <a:ext cx="6670623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fa-IR" sz="3200" dirty="0"/>
              <a:t>دفتر مرکزی در مرکز توسعه آموزش (پشمینه)</a:t>
            </a:r>
          </a:p>
        </p:txBody>
      </p:sp>
    </p:spTree>
    <p:extLst>
      <p:ext uri="{BB962C8B-B14F-4D97-AF65-F5344CB8AC3E}">
        <p14:creationId xmlns:p14="http://schemas.microsoft.com/office/powerpoint/2010/main" val="349145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1544" y="161267"/>
            <a:ext cx="4840879" cy="61736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ar-IQ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    </a:t>
            </a:r>
            <a:r>
              <a:rPr lang="ar-IQ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معرف</a:t>
            </a:r>
            <a:r>
              <a:rPr lang="fa-I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ی بیمارستان های آموزشی</a:t>
            </a:r>
            <a:endParaRPr lang="ar-IQ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707541" y="888130"/>
            <a:ext cx="10711436" cy="15156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1432347" y="872795"/>
            <a:ext cx="15481" cy="1784287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0555579" y="872795"/>
            <a:ext cx="27384" cy="4045580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9457873" y="903286"/>
            <a:ext cx="0" cy="1564704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4" idx="0"/>
          </p:cNvCxnSpPr>
          <p:nvPr/>
        </p:nvCxnSpPr>
        <p:spPr>
          <a:xfrm flipH="1">
            <a:off x="8319952" y="903286"/>
            <a:ext cx="39892" cy="4069682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endCxn id="6" idx="0"/>
          </p:cNvCxnSpPr>
          <p:nvPr/>
        </p:nvCxnSpPr>
        <p:spPr>
          <a:xfrm>
            <a:off x="7099825" y="915206"/>
            <a:ext cx="21446" cy="1584416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endCxn id="8" idx="0"/>
          </p:cNvCxnSpPr>
          <p:nvPr/>
        </p:nvCxnSpPr>
        <p:spPr>
          <a:xfrm>
            <a:off x="5857247" y="915206"/>
            <a:ext cx="9671" cy="4070656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endCxn id="7" idx="0"/>
          </p:cNvCxnSpPr>
          <p:nvPr/>
        </p:nvCxnSpPr>
        <p:spPr>
          <a:xfrm>
            <a:off x="4675976" y="936104"/>
            <a:ext cx="0" cy="1529680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550672" y="902853"/>
            <a:ext cx="31484" cy="4198243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endCxn id="12" idx="0"/>
          </p:cNvCxnSpPr>
          <p:nvPr/>
        </p:nvCxnSpPr>
        <p:spPr>
          <a:xfrm flipH="1">
            <a:off x="2487226" y="902853"/>
            <a:ext cx="7581" cy="1605044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14" idx="0"/>
          </p:cNvCxnSpPr>
          <p:nvPr/>
        </p:nvCxnSpPr>
        <p:spPr>
          <a:xfrm flipH="1">
            <a:off x="1440538" y="901651"/>
            <a:ext cx="35409" cy="4195943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702246" y="883710"/>
            <a:ext cx="10590" cy="1870687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1" name="Picture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6279" y="2652842"/>
            <a:ext cx="1474174" cy="96860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5373" y="4918375"/>
            <a:ext cx="2212210" cy="13613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0611" y="2588514"/>
            <a:ext cx="1834200" cy="10285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5928" y="4972968"/>
            <a:ext cx="2528047" cy="13198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0886" y="2499622"/>
            <a:ext cx="1820769" cy="10742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7935" y="2465784"/>
            <a:ext cx="1936082" cy="11955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6845" y="4985862"/>
            <a:ext cx="1860145" cy="13156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47826" y="5079596"/>
            <a:ext cx="2164470" cy="11279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85520" y="2507897"/>
            <a:ext cx="1803412" cy="11203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0515" y="5097594"/>
            <a:ext cx="1760045" cy="11279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192" y="2519263"/>
            <a:ext cx="1333009" cy="1104296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10509757" y="6211372"/>
            <a:ext cx="76344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2400" b="1" dirty="0" smtClean="0"/>
              <a:t>قاضی</a:t>
            </a:r>
            <a:endParaRPr lang="fa-IR" sz="24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10974530" y="3655010"/>
            <a:ext cx="915635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2400" b="1" dirty="0" smtClean="0"/>
              <a:t>طالقانی</a:t>
            </a:r>
            <a:endParaRPr lang="fa-IR" sz="24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9096960" y="3611728"/>
            <a:ext cx="79911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b="1" dirty="0" smtClean="0"/>
              <a:t>رازی</a:t>
            </a:r>
            <a:endParaRPr lang="fa-IR" sz="2400" b="1" dirty="0"/>
          </a:p>
        </p:txBody>
      </p:sp>
      <p:sp>
        <p:nvSpPr>
          <p:cNvPr id="51" name="TextBox 50"/>
          <p:cNvSpPr txBox="1"/>
          <p:nvPr/>
        </p:nvSpPr>
        <p:spPr>
          <a:xfrm>
            <a:off x="7783999" y="6228650"/>
            <a:ext cx="107190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b="1" dirty="0" smtClean="0"/>
              <a:t>شهداء</a:t>
            </a:r>
            <a:endParaRPr lang="fa-IR" sz="2400" b="1" dirty="0"/>
          </a:p>
        </p:txBody>
      </p:sp>
      <p:sp>
        <p:nvSpPr>
          <p:cNvPr id="52" name="TextBox 51"/>
          <p:cNvSpPr txBox="1"/>
          <p:nvPr/>
        </p:nvSpPr>
        <p:spPr>
          <a:xfrm>
            <a:off x="6790709" y="3598775"/>
            <a:ext cx="77234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2400" b="1" dirty="0" smtClean="0"/>
              <a:t>علوی</a:t>
            </a:r>
            <a:endParaRPr lang="fa-IR" sz="2400" b="1" dirty="0"/>
          </a:p>
        </p:txBody>
      </p:sp>
      <p:sp>
        <p:nvSpPr>
          <p:cNvPr id="53" name="TextBox 52"/>
          <p:cNvSpPr txBox="1"/>
          <p:nvPr/>
        </p:nvSpPr>
        <p:spPr>
          <a:xfrm>
            <a:off x="3935929" y="3623559"/>
            <a:ext cx="128788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2400" b="1" dirty="0" smtClean="0">
                <a:latin typeface="Aldhabi" panose="01000000000000000000" pitchFamily="2" charset="-78"/>
              </a:rPr>
              <a:t>نیکوکاری</a:t>
            </a:r>
            <a:endParaRPr lang="fa-IR" sz="2400" b="1" dirty="0">
              <a:latin typeface="Aldhabi" panose="01000000000000000000" pitchFamily="2" charset="-78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056654" y="6169111"/>
            <a:ext cx="10195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b="1" dirty="0" smtClean="0"/>
              <a:t>الزهرا</a:t>
            </a:r>
            <a:endParaRPr lang="fa-IR" sz="2400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2114324" y="3573915"/>
            <a:ext cx="67696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2400" b="1" dirty="0" smtClean="0"/>
              <a:t>سینا</a:t>
            </a:r>
            <a:endParaRPr lang="fa-IR" sz="2400" b="1" dirty="0"/>
          </a:p>
        </p:txBody>
      </p:sp>
      <p:sp>
        <p:nvSpPr>
          <p:cNvPr id="57" name="TextBox 56"/>
          <p:cNvSpPr txBox="1"/>
          <p:nvPr/>
        </p:nvSpPr>
        <p:spPr>
          <a:xfrm>
            <a:off x="690688" y="6159608"/>
            <a:ext cx="153305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b="1" dirty="0" smtClean="0"/>
              <a:t>شهید </a:t>
            </a:r>
            <a:r>
              <a:rPr lang="fa-IR" sz="2400" b="1" dirty="0"/>
              <a:t>مدنی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-384988" y="3621443"/>
            <a:ext cx="179498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2400" b="1" dirty="0" smtClean="0"/>
              <a:t>امام رضا(ع)</a:t>
            </a:r>
            <a:endParaRPr lang="fa-IR" sz="24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5492684" y="6250047"/>
            <a:ext cx="88155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2400" b="1" dirty="0" smtClean="0"/>
              <a:t>کودکان</a:t>
            </a:r>
            <a:endParaRPr lang="fa-IR" sz="2400" b="1" dirty="0"/>
          </a:p>
        </p:txBody>
      </p:sp>
      <p:cxnSp>
        <p:nvCxnSpPr>
          <p:cNvPr id="43" name="Straight Connector 42"/>
          <p:cNvCxnSpPr/>
          <p:nvPr/>
        </p:nvCxnSpPr>
        <p:spPr>
          <a:xfrm>
            <a:off x="6374238" y="679045"/>
            <a:ext cx="0" cy="204665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8637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6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6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700"/>
                            </p:stCondLst>
                            <p:childTnLst>
                              <p:par>
                                <p:cTn id="5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1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1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000"/>
                            </p:stCondLst>
                            <p:childTnLst>
                              <p:par>
                                <p:cTn id="8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34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9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98" tmFilter="0, 0; 0.125,0.2665; 0.25,0.4; 0.375,0.465; 0.5,0.5;  0.625,0.535; 0.75,0.6; 0.875,0.7335; 1,1">
                                          <p:stCondLst>
                                            <p:cond delay="39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99" tmFilter="0, 0; 0.125,0.2665; 0.25,0.4; 0.375,0.465; 0.5,0.5;  0.625,0.535; 0.75,0.6; 0.875,0.7335; 1,1">
                                          <p:stCondLst>
                                            <p:cond delay="79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98" tmFilter="0, 0; 0.125,0.2665; 0.25,0.4; 0.375,0.465; 0.5,0.5;  0.625,0.535; 0.75,0.6; 0.875,0.7335; 1,1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16">
                                          <p:stCondLst>
                                            <p:cond delay="39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00" decel="50000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16">
                                          <p:stCondLst>
                                            <p:cond delay="787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00" decel="50000">
                                          <p:stCondLst>
                                            <p:cond delay="803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16">
                                          <p:stCondLst>
                                            <p:cond delay="985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00" decel="50000">
                                          <p:stCondLst>
                                            <p:cond delay="1001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16">
                                          <p:stCondLst>
                                            <p:cond delay="1085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00" decel="50000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34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9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98" tmFilter="0, 0; 0.125,0.2665; 0.25,0.4; 0.375,0.465; 0.5,0.5;  0.625,0.535; 0.75,0.6; 0.875,0.7335; 1,1">
                                          <p:stCondLst>
                                            <p:cond delay="39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99" tmFilter="0, 0; 0.125,0.2665; 0.25,0.4; 0.375,0.465; 0.5,0.5;  0.625,0.535; 0.75,0.6; 0.875,0.7335; 1,1">
                                          <p:stCondLst>
                                            <p:cond delay="79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98" tmFilter="0, 0; 0.125,0.2665; 0.25,0.4; 0.375,0.465; 0.5,0.5;  0.625,0.535; 0.75,0.6; 0.875,0.7335; 1,1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16">
                                          <p:stCondLst>
                                            <p:cond delay="39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00" decel="50000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16">
                                          <p:stCondLst>
                                            <p:cond delay="78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00" decel="50000">
                                          <p:stCondLst>
                                            <p:cond delay="80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16">
                                          <p:stCondLst>
                                            <p:cond delay="98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00" decel="50000">
                                          <p:stCondLst>
                                            <p:cond delay="100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16">
                                          <p:stCondLst>
                                            <p:cond delay="108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00" decel="50000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7200"/>
                            </p:stCondLst>
                            <p:childTnLst>
                              <p:par>
                                <p:cTn id="1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7700"/>
                            </p:stCondLst>
                            <p:childTnLst>
                              <p:par>
                                <p:cTn id="1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8200"/>
                            </p:stCondLst>
                            <p:childTnLst>
                              <p:par>
                                <p:cTn id="16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8700"/>
                            </p:stCondLst>
                            <p:childTnLst>
                              <p:par>
                                <p:cTn id="17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6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6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6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0300"/>
                            </p:stCondLst>
                            <p:childTnLst>
                              <p:par>
                                <p:cTn id="19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4" grpId="0"/>
      <p:bldP spid="49" grpId="0"/>
      <p:bldP spid="50" grpId="0"/>
      <p:bldP spid="51" grpId="0"/>
      <p:bldP spid="52" grpId="0"/>
      <p:bldP spid="53" grpId="0"/>
      <p:bldP spid="55" grpId="0"/>
      <p:bldP spid="56" grpId="0"/>
      <p:bldP spid="57" grpId="0"/>
      <p:bldP spid="59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21024" y="94128"/>
            <a:ext cx="12169589" cy="676387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fa-IR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fa-IR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a-IR" sz="3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معرفی بیمارستان های آموزشی</a:t>
            </a:r>
          </a:p>
          <a:p>
            <a:r>
              <a:rPr lang="fa-IR" b="1" dirty="0">
                <a:solidFill>
                  <a:srgbClr val="000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بیمارستان طالقانی: </a:t>
            </a:r>
            <a:r>
              <a:rPr lang="fa-IR" dirty="0"/>
              <a:t>بیمارستان جراحی </a:t>
            </a:r>
            <a:r>
              <a:rPr lang="fa-IR" dirty="0" smtClean="0"/>
              <a:t>عمومی- آدرس</a:t>
            </a:r>
            <a:r>
              <a:rPr lang="fa-IR" dirty="0"/>
              <a:t>: میدان </a:t>
            </a:r>
            <a:r>
              <a:rPr lang="fa-IR" dirty="0" smtClean="0"/>
              <a:t>راه آهن- دارای سرویس صبحگاهی </a:t>
            </a:r>
            <a:endParaRPr lang="en-US" dirty="0"/>
          </a:p>
          <a:p>
            <a:pPr marL="0" indent="0">
              <a:buNone/>
            </a:pPr>
            <a:endParaRPr lang="fa-IR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fa-IR" b="1" dirty="0">
                <a:solidFill>
                  <a:srgbClr val="000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بیمارستان قاضی: </a:t>
            </a:r>
            <a:r>
              <a:rPr lang="fa-IR" dirty="0"/>
              <a:t>بیمارستان تخصصی خون- آدرس: پردیس دانشگاه، جنب ساختمان امید-در مسیر خط اتوبوس 144 و دارای سرویس</a:t>
            </a:r>
            <a:endParaRPr lang="en-US" dirty="0"/>
          </a:p>
          <a:p>
            <a:pPr marL="0" indent="0">
              <a:buNone/>
            </a:pPr>
            <a:endParaRPr lang="fa-IR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fa-IR" b="1" dirty="0">
                <a:solidFill>
                  <a:srgbClr val="000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بیمارستان </a:t>
            </a:r>
            <a:r>
              <a:rPr lang="fa-IR" b="1" dirty="0" smtClean="0">
                <a:solidFill>
                  <a:srgbClr val="000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رازی</a:t>
            </a:r>
            <a:r>
              <a:rPr lang="fa-IR" sz="2400" b="1" dirty="0" smtClean="0">
                <a:solidFill>
                  <a:srgbClr val="000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fa-IR" dirty="0"/>
              <a:t>بیمارستان تخصصی بیماریهای روان- آدرس: جاده ایل گلی، خیابان گلشهر-دارای سرویس صبحگاهی مشترک با بیمارستان شهدا </a:t>
            </a:r>
            <a:endParaRPr lang="en-US" dirty="0"/>
          </a:p>
          <a:p>
            <a:pPr marL="0" indent="0">
              <a:buNone/>
            </a:pPr>
            <a:endParaRPr lang="fa-IR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fa-IR" b="1" dirty="0">
                <a:solidFill>
                  <a:srgbClr val="000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بیمارستان </a:t>
            </a:r>
            <a:r>
              <a:rPr lang="fa-IR" b="1" dirty="0" smtClean="0">
                <a:solidFill>
                  <a:srgbClr val="000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شهداء</a:t>
            </a:r>
            <a:r>
              <a:rPr lang="fa-IR" b="1" dirty="0">
                <a:solidFill>
                  <a:srgbClr val="000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fa-IR" dirty="0"/>
              <a:t>بیمارستان تخصصی ارتوپدی- آدرس: جاده ایل گلی، خیابان گلشهر- سرویس صبحگاهی مشترک با بیمارستان رازی</a:t>
            </a:r>
            <a:endParaRPr lang="en-US" dirty="0"/>
          </a:p>
          <a:p>
            <a:pPr marL="0" indent="0">
              <a:buNone/>
            </a:pPr>
            <a:endParaRPr lang="fa-IR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fa-IR" b="1" dirty="0">
                <a:solidFill>
                  <a:srgbClr val="000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بیمارستان علوی</a:t>
            </a:r>
            <a:r>
              <a:rPr lang="fa-IR" b="1" dirty="0" smtClean="0">
                <a:solidFill>
                  <a:srgbClr val="000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fa-IR" dirty="0"/>
              <a:t>بیمارستان تخصصی چشم- آدرس: بلوار منجم</a:t>
            </a:r>
          </a:p>
          <a:p>
            <a:pPr marL="0" indent="0">
              <a:buNone/>
            </a:pPr>
            <a:endParaRPr lang="fa-IR" dirty="0"/>
          </a:p>
          <a:p>
            <a:r>
              <a:rPr lang="fa-IR" b="1" dirty="0">
                <a:solidFill>
                  <a:srgbClr val="000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بیمارستان نیکوکاری</a:t>
            </a:r>
            <a:r>
              <a:rPr lang="fa-IR" b="1" dirty="0" smtClean="0">
                <a:solidFill>
                  <a:srgbClr val="000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fa-IR" dirty="0"/>
              <a:t>بیمارستان تخصصی چشم- آدرس: خیابان عباسی، ایستگاه حاج هاشم، روبروی کلانتری- در مسیر سرویس صبحگاهی </a:t>
            </a:r>
            <a:r>
              <a:rPr lang="fa-IR" dirty="0" smtClean="0"/>
              <a:t>الزهرا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355538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2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3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6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9184" y="156386"/>
            <a:ext cx="5358518" cy="578342"/>
          </a:xfrm>
        </p:spPr>
        <p:txBody>
          <a:bodyPr>
            <a:normAutofit fontScale="90000"/>
          </a:bodyPr>
          <a:lstStyle/>
          <a:p>
            <a:pPr algn="ctr"/>
            <a:r>
              <a:rPr lang="fa-I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معرفی بیمارستان های </a:t>
            </a:r>
            <a:r>
              <a:rPr lang="fa-I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آموزشی</a:t>
            </a:r>
            <a:endParaRPr lang="fa-I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28" y="734728"/>
            <a:ext cx="11506199" cy="5747590"/>
          </a:xfrm>
        </p:spPr>
        <p:txBody>
          <a:bodyPr>
            <a:normAutofit fontScale="85000" lnSpcReduction="20000"/>
          </a:bodyPr>
          <a:lstStyle/>
          <a:p>
            <a:endParaRPr lang="fa-IR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fa-IR" dirty="0" smtClean="0">
                <a:solidFill>
                  <a:srgbClr val="000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بیمارستان </a:t>
            </a:r>
            <a:r>
              <a:rPr lang="fa-IR" dirty="0">
                <a:solidFill>
                  <a:srgbClr val="000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کودکان</a:t>
            </a:r>
            <a:r>
              <a:rPr lang="fa-IR" sz="3100" dirty="0">
                <a:solidFill>
                  <a:srgbClr val="000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fa-IR" sz="3100" dirty="0"/>
              <a:t>بیمارستان تخصصی بیماریهای کودکان- آدرس: خیابان ششگلان، جنب موزه قاجار-در مسیر سرویس صبحگاهی بیمارستان الزهرا</a:t>
            </a:r>
          </a:p>
          <a:p>
            <a:pPr>
              <a:buFont typeface="Wingdings" panose="05000000000000000000" pitchFamily="2" charset="2"/>
              <a:buChar char="v"/>
            </a:pPr>
            <a:endParaRPr lang="fa-IR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fa-IR" dirty="0">
                <a:solidFill>
                  <a:srgbClr val="000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بیمارستان الزهراء</a:t>
            </a:r>
            <a:r>
              <a:rPr lang="fa-IR" sz="3400" dirty="0" smtClean="0">
                <a:solidFill>
                  <a:srgbClr val="000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fa-IR" sz="3100" dirty="0"/>
              <a:t>بیمارستان تخصصی زنان و زایمان- آدرس: ارتش جنوبی، خیابان باغشمال- در مسیر خطهای اتوبوس 106، 126، 151 و دارای سرویس </a:t>
            </a:r>
            <a:endParaRPr lang="en-US" sz="3100" dirty="0"/>
          </a:p>
          <a:p>
            <a:pPr marL="0" indent="0">
              <a:buNone/>
            </a:pPr>
            <a:endParaRPr lang="fa-IR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fa-IR" b="1" dirty="0">
                <a:solidFill>
                  <a:srgbClr val="000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بیمارستان سینا: </a:t>
            </a:r>
            <a:r>
              <a:rPr lang="fa-IR" sz="3100" dirty="0"/>
              <a:t>بیمارستان تخصصی پوست و </a:t>
            </a:r>
            <a:r>
              <a:rPr lang="fa-IR" sz="3100" dirty="0" smtClean="0"/>
              <a:t>سوختگی- آدرس</a:t>
            </a:r>
            <a:r>
              <a:rPr lang="fa-IR" sz="3100" dirty="0"/>
              <a:t>: چهارراه حافظ-در مسیر خط اتوبوس 144 و دارای سرویس</a:t>
            </a:r>
            <a:endParaRPr lang="en-US" sz="3100" dirty="0"/>
          </a:p>
          <a:p>
            <a:pPr marL="0" indent="0">
              <a:buNone/>
            </a:pPr>
            <a:endParaRPr lang="fa-IR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fa-IR" dirty="0">
                <a:solidFill>
                  <a:srgbClr val="000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بیمارستان شهید </a:t>
            </a:r>
            <a:r>
              <a:rPr lang="fa-IR" sz="3100" dirty="0">
                <a:solidFill>
                  <a:srgbClr val="000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مدنی</a:t>
            </a:r>
            <a:r>
              <a:rPr lang="fa-IR" sz="3100" dirty="0" smtClean="0">
                <a:solidFill>
                  <a:srgbClr val="000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fa-IR" sz="3100" dirty="0" smtClean="0"/>
              <a:t>بیمارستان </a:t>
            </a:r>
            <a:r>
              <a:rPr lang="fa-IR" sz="3100" dirty="0"/>
              <a:t>تخصصی قلب و </a:t>
            </a:r>
            <a:r>
              <a:rPr lang="fa-IR" sz="3100" dirty="0" smtClean="0"/>
              <a:t>عروق- آدرس </a:t>
            </a:r>
            <a:r>
              <a:rPr lang="fa-IR" sz="3100" dirty="0"/>
              <a:t>خیابان گلباد، پایین تر از پردیس دانشگاه-در مسیر خط اتوبوس 144 و دارای سرویس </a:t>
            </a:r>
            <a:r>
              <a:rPr lang="fa-IR" sz="3100" dirty="0" smtClean="0"/>
              <a:t>صبح</a:t>
            </a:r>
            <a:endParaRPr lang="fa-IR" sz="3100" dirty="0"/>
          </a:p>
          <a:p>
            <a:pPr marL="0" indent="0">
              <a:buNone/>
            </a:pPr>
            <a:endParaRPr lang="fa-IR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fa-IR" b="1" dirty="0">
                <a:solidFill>
                  <a:srgbClr val="000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بیمارستان امام رضا(ع</a:t>
            </a:r>
            <a:r>
              <a:rPr lang="fa-IR" b="1" dirty="0" smtClean="0">
                <a:solidFill>
                  <a:srgbClr val="000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): </a:t>
            </a:r>
            <a:r>
              <a:rPr lang="fa-IR" dirty="0" smtClean="0"/>
              <a:t>بزرگترین </a:t>
            </a:r>
            <a:r>
              <a:rPr lang="fa-IR" dirty="0"/>
              <a:t>و مجهزترین مراکز </a:t>
            </a:r>
            <a:r>
              <a:rPr lang="fa-IR" dirty="0" smtClean="0"/>
              <a:t>آموزشی، </a:t>
            </a:r>
            <a:r>
              <a:rPr lang="fa-IR" dirty="0"/>
              <a:t>درمانی و تحقیقاتی کشور در منظقه شمال </a:t>
            </a:r>
            <a:r>
              <a:rPr lang="fa-IR" dirty="0" smtClean="0"/>
              <a:t>غرب- آدرس</a:t>
            </a:r>
            <a:r>
              <a:rPr lang="fa-IR" dirty="0"/>
              <a:t>: گلگشت، جنب پردیس دانشگاه علوم پزشکی-در مسیر خط اتوبوس شماره 144 و دارای سرویس صبح</a:t>
            </a:r>
          </a:p>
          <a:p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1319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1509</TotalTime>
  <Words>2254</Words>
  <Application>Microsoft Office PowerPoint</Application>
  <PresentationFormat>Widescreen</PresentationFormat>
  <Paragraphs>354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Aldhabi</vt:lpstr>
      <vt:lpstr>Arial</vt:lpstr>
      <vt:lpstr>B Helal</vt:lpstr>
      <vt:lpstr>B Nazanin</vt:lpstr>
      <vt:lpstr>Calibri</vt:lpstr>
      <vt:lpstr>Calibri Light</vt:lpstr>
      <vt:lpstr>Californian FB</vt:lpstr>
      <vt:lpstr>Cambria Math</vt:lpstr>
      <vt:lpstr>Times New Roman</vt:lpstr>
      <vt:lpstr>Wingdings</vt:lpstr>
      <vt:lpstr>Office Theme</vt:lpstr>
      <vt:lpstr>دانشکده گردی و  دانشگاه گردی</vt:lpstr>
      <vt:lpstr>معرفی دانشگاه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معرفی بیمارستان های آموزشی</vt:lpstr>
      <vt:lpstr>PowerPoint Presentation</vt:lpstr>
      <vt:lpstr>معرفی دانشکده ها</vt:lpstr>
      <vt:lpstr>PowerPoint Presentation</vt:lpstr>
      <vt:lpstr>سامانه های معاونت آموزشی</vt:lpstr>
      <vt:lpstr>معاونت تحقیقات و فناوری</vt:lpstr>
      <vt:lpstr>PowerPoint Presentation</vt:lpstr>
      <vt:lpstr>PowerPoint Presentation</vt:lpstr>
      <vt:lpstr>PowerPoint Presentation</vt:lpstr>
      <vt:lpstr>PowerPoint Presentation</vt:lpstr>
      <vt:lpstr>دانشکده پرستاری و مامایی</vt:lpstr>
      <vt:lpstr>امکانات دانشکده  چهار تالار برای اجرای مراسم­ های مختلف (تالار 450 نفری علّامه طباطبایی، تالار 105 نفری تشریح، تالار یک و دو 120 نفری)  یک سالن کنفرانس 35 نفری  12 کلاس درسی  دو آزمایشگاه (بیوشیمی و میکروب­ شناسی)  پنج سالن پراتیک  یک سالن لابراتوار زبان­های خارجی با تجهیزات مربوطه  چهار اتاق دانشجویان PHDمجهز به کامپیوتر اختصاصی برای هر دانشجو  سه سایت رایانه (سایت دانشجویان کارشناسی با 30 کامپیوتر  سایت دانشجویان ارشد با 18 کامپیوتر و کلاس  IT با 17 کامپیوتر و سالن کتابخانه با 19420 جلد کتاب فارسی و 5580 جلد کتاب انگلیسی می باشد.</vt:lpstr>
      <vt:lpstr>PowerPoint Presentation</vt:lpstr>
      <vt:lpstr>PowerPoint Presentation</vt:lpstr>
      <vt:lpstr>PowerPoint Presentation</vt:lpstr>
      <vt:lpstr>PowerPoint Presentation</vt:lpstr>
      <vt:lpstr>دفتر منتورینگ</vt:lpstr>
      <vt:lpstr>کمیته تحقیقات دانشجویی</vt:lpstr>
      <vt:lpstr>PowerPoint Presentation</vt:lpstr>
      <vt:lpstr>PowerPoint Presentation</vt:lpstr>
      <vt:lpstr>آشنایی با پرسنل خدمات دانشکده </vt:lpstr>
    </vt:vector>
  </TitlesOfParts>
  <Company>MRT www.Win2Farsi.com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MRT</dc:creator>
  <cp:lastModifiedBy>win7</cp:lastModifiedBy>
  <cp:revision>209</cp:revision>
  <dcterms:created xsi:type="dcterms:W3CDTF">2019-07-23T07:11:11Z</dcterms:created>
  <dcterms:modified xsi:type="dcterms:W3CDTF">2019-12-10T10:27:38Z</dcterms:modified>
</cp:coreProperties>
</file>